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51"/>
  </p:notesMasterIdLst>
  <p:handoutMasterIdLst>
    <p:handoutMasterId r:id="rId52"/>
  </p:handoutMasterIdLst>
  <p:sldIdLst>
    <p:sldId id="494" r:id="rId6"/>
    <p:sldId id="495" r:id="rId7"/>
    <p:sldId id="282" r:id="rId8"/>
    <p:sldId id="462" r:id="rId9"/>
    <p:sldId id="493" r:id="rId10"/>
    <p:sldId id="463" r:id="rId11"/>
    <p:sldId id="506" r:id="rId12"/>
    <p:sldId id="508" r:id="rId13"/>
    <p:sldId id="507" r:id="rId14"/>
    <p:sldId id="509" r:id="rId15"/>
    <p:sldId id="464" r:id="rId16"/>
    <p:sldId id="465" r:id="rId17"/>
    <p:sldId id="467" r:id="rId18"/>
    <p:sldId id="468" r:id="rId19"/>
    <p:sldId id="469" r:id="rId20"/>
    <p:sldId id="470" r:id="rId21"/>
    <p:sldId id="471" r:id="rId22"/>
    <p:sldId id="472" r:id="rId23"/>
    <p:sldId id="476" r:id="rId24"/>
    <p:sldId id="477" r:id="rId25"/>
    <p:sldId id="491" r:id="rId26"/>
    <p:sldId id="492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5" r:id="rId49"/>
    <p:sldId id="496" r:id="rId50"/>
  </p:sldIdLst>
  <p:sldSz cx="9144000" cy="6858000" type="screen4x3"/>
  <p:notesSz cx="6985000" cy="9271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8">
          <p15:clr>
            <a:srgbClr val="A4A3A4"/>
          </p15:clr>
        </p15:guide>
        <p15:guide id="2" pos="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  <a:srgbClr val="FEFEFF"/>
    <a:srgbClr val="FFFEFE"/>
    <a:srgbClr val="FFFDFF"/>
    <a:srgbClr val="FEFFFF"/>
    <a:srgbClr val="99CC00"/>
    <a:srgbClr val="FF64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3" autoAdjust="0"/>
    <p:restoredTop sz="99665" autoAdjust="0"/>
  </p:normalViewPr>
  <p:slideViewPr>
    <p:cSldViewPr>
      <p:cViewPr>
        <p:scale>
          <a:sx n="75" d="100"/>
          <a:sy n="75" d="100"/>
        </p:scale>
        <p:origin x="-1860" y="-822"/>
      </p:cViewPr>
      <p:guideLst>
        <p:guide orient="horz" pos="4118"/>
        <p:guide pos="1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26" y="-78"/>
      </p:cViewPr>
      <p:guideLst>
        <p:guide orient="horz" pos="2920"/>
        <p:guide pos="220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23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DFF782F-7452-460E-9D14-0FF1EF73C6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B35B2C9-02AD-42FE-A07D-1B2A52AD28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3BD9D1C8-7B53-4FC4-BDF1-79B47B9E4A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8771949B-9B68-41D7-ADC6-F7DC63753C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/>
            </a:lvl1pPr>
          </a:lstStyle>
          <a:p>
            <a:fld id="{A57913C6-4BCF-4071-9679-6F4F2B169A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CAD3617-DA91-42FA-AB4B-9937841EEC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65A45B3-DCC3-4C5F-A348-0871D3548F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C092703-E4FF-4793-AA96-2A8A72E84E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D97AEFD-CE88-4337-B03F-3AF5DF6C19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186A125-AF66-43F6-AE40-FE72FA25F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4D2AF04-1912-4164-9620-4FD72D546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/>
            </a:lvl1pPr>
          </a:lstStyle>
          <a:p>
            <a:fld id="{CC1B63DF-F4FD-4A5A-B82D-2095B12A91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DEE5F804-57E9-43DA-96E3-73D247DF3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22BC8C9E-AA45-421A-BFB9-7DA11CC26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0ABC9DD6-C259-4127-AF64-6605153EC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B5CF1-1223-4FD7-954E-37A7513286C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7169BE5-D411-456E-B76B-1879C3A7ED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5FD2E386-859A-4A2A-86E8-EA140BBD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8578F4D-9CBF-4080-990D-FB5B3E6A3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E0872A-FC7B-4A24-AADE-EC871B578A9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8598C36-1AF9-47F9-B370-B7EF28F7E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ADDF9C-777B-45DF-B922-8DACE9AFD36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9630600-A75D-468F-9015-A5586C485F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1A80BEC-BAA2-4ED7-BBAC-3C95CBB84B05}" type="slidenum">
              <a:rPr lang="en-CA" altLang="en-US"/>
              <a:pPr algn="r" eaLnBrk="1" hangingPunct="1"/>
              <a:t>11</a:t>
            </a:fld>
            <a:endParaRPr lang="en-CA" altLang="en-US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8754D0BA-A232-4F70-A545-774FAF2AD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E07C9FF-BEF8-4952-B2BD-DF40B4832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highest level of ROI opportunity further leverages the automated data extraction to actually feed data to business systems.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is the level we will continue to discuss throughout the remainder of this presentation.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FCB497CA-9F32-4C88-BCA5-007EB3A5E7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416609AF-4BF5-40B8-A8B7-DAF1C879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4797240-AC1C-4C54-A514-34ECDE2FF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07E6A1-252B-4DDD-AEEC-CDBC2B4CA67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19B55E0-A09C-4766-979E-0720CE57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D42F40-28BC-49BF-86BD-0FDB41C8447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BF9BC1-9F3F-49DA-9496-9027454FC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7ABC856-25D7-4EEF-8D1E-D9E1BE869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0C32240-F163-4548-ADA6-074CD5AA0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4BD2F90-C6B4-4053-AFCA-402FD2B46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7710996-E7CD-4164-A1CA-135CAE28C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65E1F6-2EE5-4F46-A884-2422C92A73E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8607685-1472-4B87-9470-3D73A796D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01A80CE-BBD4-45F6-9230-A1E12EDF9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3E4F3A69-D35C-4323-9D71-9554B3C83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6140B-FC83-429A-A0B6-8805E6286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Build shows: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/>
              <a:t>Taskmaster Server, the hub of the capture system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/>
              <a:t>Taskmaster database, accessed exclusively by Taskmaster Server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/>
              <a:t>Thick client stations for scanning and verification/indexing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 err="1"/>
              <a:t>Rulerunners</a:t>
            </a:r>
            <a:r>
              <a:rPr lang="en-US" dirty="0"/>
              <a:t>, clients to Taskmaster Server, but more like servers themselves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/>
              <a:t>Taskmaster Web, true 3 tier architecture for thin client scanning and indexing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/>
              <a:t>Access to network resources for Taskmaster Web clients.</a:t>
            </a:r>
          </a:p>
          <a:p>
            <a:pPr marL="232202" indent="-232202" eaLnBrk="1" hangingPunct="1">
              <a:buFontTx/>
              <a:buAutoNum type="arabicParenR"/>
              <a:defRPr/>
            </a:pPr>
            <a:r>
              <a:rPr lang="en-US" dirty="0" err="1"/>
              <a:t>Rulerunner</a:t>
            </a:r>
            <a:r>
              <a:rPr lang="en-US" dirty="0"/>
              <a:t> Service, either “local” or as a true web service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D6990709-96C7-4E72-8B3C-A155680F3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59423B-4BDB-4DD9-BA2B-F4BC09B553FD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CE26A7E-2500-4244-8AD0-325C9FDDD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029536-A468-414F-ACCA-71643B1FD48E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66563" name="Rectangle 7">
            <a:extLst>
              <a:ext uri="{FF2B5EF4-FFF2-40B4-BE49-F238E27FC236}">
                <a16:creationId xmlns:a16="http://schemas.microsoft.com/office/drawing/2014/main" id="{FCD33613-B827-4707-9AE9-674643D549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8B9C94-BA21-4889-91B2-F046FFD23D49}" type="slidenum">
              <a:rPr lang="en-US" altLang="en-US"/>
              <a:pPr algn="r" eaLnBrk="1" hangingPunct="1"/>
              <a:t>17</a:t>
            </a:fld>
            <a:endParaRPr lang="en-US" altLang="en-U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F534D027-FB21-4D52-8EBD-5B22A93D6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0B5F01EE-8AB6-4141-A0AB-5D8590080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F8F69760-3296-4F2F-8682-7A221E7114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DE7F2C8-C03F-412A-ACC4-B5D25C8D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734F561B-229B-41B8-984C-F8143AF8B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BB74C3-FC6C-4CF9-9511-6CF22FCB3E8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E5A165C-3785-4252-960D-81D0B3150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DD3E0-00D2-4714-B7EB-ED4B2B3FD479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3E2C085-97E1-4C6C-AD85-723D2164F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B024916-48BD-41B6-B6C1-A50A3B9DC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BBA6D03E-298D-4082-8CA3-14B097E8C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86D838C-4650-4BB3-8E9B-35234F87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87790B6-106C-49FC-9FE3-DAFD92D2D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AC36A1-2DCB-45D0-8565-865FF0F8D8D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9FE84C3-3ADA-4444-B61A-54477F127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3BEF43-9ECB-446E-B2BB-0753DE5113D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6DA57B0-E340-4C98-88A6-0EDECE2B4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FD92FD9-D61A-42A0-A3DE-94468FD24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C86D352-3B50-4457-8F6F-B8E1F2B21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F1FC26-2584-4CA2-AFBC-B002CFD7DC3A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B71AFDE-D5C6-46F5-9919-E881823D6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790E525-A2E1-483C-A5DA-407EB5258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D5DE8E9-1DF7-43DD-BDFC-14B5154D5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3BC3811-4694-456B-A915-BB1A57A4C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D3FFA61-340D-4388-8E13-5D330BDF2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3618B8-31BB-4280-BB3C-AA3E1E8EC928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72707" name="Rectangle 7">
            <a:extLst>
              <a:ext uri="{FF2B5EF4-FFF2-40B4-BE49-F238E27FC236}">
                <a16:creationId xmlns:a16="http://schemas.microsoft.com/office/drawing/2014/main" id="{27872F62-BF4F-4712-9513-5093641664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6F4537E-D2A6-4B17-BECC-D03AB9B7962F}" type="slidenum">
              <a:rPr lang="en-US" altLang="en-US"/>
              <a:pPr algn="r" eaLnBrk="1" hangingPunct="1"/>
              <a:t>23</a:t>
            </a:fld>
            <a:endParaRPr lang="en-US" altLang="en-US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9D1A1E90-599D-4495-B3D7-E307A85F1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D92BBD11-A4D5-416D-9F11-833F55C03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9406F23-49CE-45B6-A8B6-6341F0E29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7DCA7B-DD5E-45A6-976A-814DA85606C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73731" name="Rectangle 7">
            <a:extLst>
              <a:ext uri="{FF2B5EF4-FFF2-40B4-BE49-F238E27FC236}">
                <a16:creationId xmlns:a16="http://schemas.microsoft.com/office/drawing/2014/main" id="{A91CBC62-7A69-428A-A3B6-7F862A9C0D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3B9194-2822-44AA-AB8D-6DA84F5B761B}" type="slidenum">
              <a:rPr lang="en-US" altLang="en-US"/>
              <a:pPr algn="r" eaLnBrk="1" hangingPunct="1"/>
              <a:t>24</a:t>
            </a:fld>
            <a:endParaRPr lang="en-US" altLang="en-US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4168EE7A-2617-440F-96C5-ADF3499E2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96BFAD68-74A6-4678-B105-7B9F71D7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2F0F3497-92B3-49EC-8EE2-477D7F924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ECCD76-84F3-48AC-9B2E-6752B0E4D54F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CB27C225-8B43-4A0C-B701-AAA2F1E9F2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B6F75C-202B-465C-92DD-4DCCF6E240FA}" type="slidenum">
              <a:rPr lang="en-US" altLang="en-US"/>
              <a:pPr algn="r" eaLnBrk="1" hangingPunct="1"/>
              <a:t>25</a:t>
            </a:fld>
            <a:endParaRPr lang="en-US" altLang="en-US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EE6A80FF-2C72-41F2-92CD-8B3772D5D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5416C629-32C8-40FE-B3AD-948D3E8D6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ABCD68B-9A94-4A09-9B10-6CC380B25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9A75DD-5215-44C2-971D-F859920EE53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75779" name="Rectangle 7">
            <a:extLst>
              <a:ext uri="{FF2B5EF4-FFF2-40B4-BE49-F238E27FC236}">
                <a16:creationId xmlns:a16="http://schemas.microsoft.com/office/drawing/2014/main" id="{1BFDD077-AE94-4239-A886-32EB315EA8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E5E7BB-83A0-4B1A-AD1A-2C6537FB8E18}" type="slidenum">
              <a:rPr lang="en-US" altLang="en-US"/>
              <a:pPr algn="r" eaLnBrk="1" hangingPunct="1"/>
              <a:t>26</a:t>
            </a:fld>
            <a:endParaRPr lang="en-US" altLang="en-US"/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D7C0FFCB-7625-4C08-90C5-376B54903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21C8E2D1-1E94-429D-9B60-FDE38C763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FF1EB288-5314-42CF-A4BA-3AD90F188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1BA930-4EA0-480E-939B-B08AD27BA4A6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E3A5D710-7AFB-49AA-98A7-E8F43E2DE9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D71461-76F9-4F03-9797-672DAFCDFA69}" type="slidenum">
              <a:rPr lang="en-US" altLang="en-US"/>
              <a:pPr algn="r" eaLnBrk="1" hangingPunct="1"/>
              <a:t>27</a:t>
            </a:fld>
            <a:endParaRPr lang="en-US" altLang="en-US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1E550B71-B1B3-4E33-817E-1F1B31A93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785EAB29-2E0A-48C3-9E45-C09FD860C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EFC69FA-6702-4940-91A2-2156B6EAB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EAED1C-6CC1-44CD-AC79-6020B5E8617D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77827" name="Rectangle 7">
            <a:extLst>
              <a:ext uri="{FF2B5EF4-FFF2-40B4-BE49-F238E27FC236}">
                <a16:creationId xmlns:a16="http://schemas.microsoft.com/office/drawing/2014/main" id="{6FF8F8B8-0286-433B-A0A1-10AFC3F5EA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48C8AB8-AA16-4730-8655-593A3C55F5AB}" type="slidenum">
              <a:rPr lang="en-US" altLang="en-US"/>
              <a:pPr algn="r" eaLnBrk="1" hangingPunct="1"/>
              <a:t>28</a:t>
            </a:fld>
            <a:endParaRPr lang="en-US" altLang="en-US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C60149F5-6FD9-4F49-8482-52D4833B8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F466367B-30A5-44EC-8718-F609680DE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629E97A-1B55-461A-AA33-0C9A810ED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2E7E7-7116-44E1-81BD-97E2D88C22A0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C945A9D-83F7-4EE0-ABB0-0C886B7E70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C51DAC7-26E0-4DF1-9648-8BC950DDD242}" type="slidenum">
              <a:rPr lang="en-US" altLang="en-US"/>
              <a:pPr algn="r" eaLnBrk="1" hangingPunct="1"/>
              <a:t>29</a:t>
            </a:fld>
            <a:endParaRPr lang="en-US" altLang="en-US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927340DA-1696-4C4E-9180-20B70C0A2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7DFD4027-6268-49F8-BE04-E63861C8C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AF98B35-992F-4166-8D5D-B3B520BB4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BDE4F0-CAC3-4E8A-B8A0-836A70E4C61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97606A3-2087-4627-9FE5-4F34625D7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35C126D-420C-49DF-A223-AF3E4209F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365164F-F04B-4291-A0A2-9E094121E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025810-50E4-4383-BD4B-1997B9B53361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14982C70-9825-4828-A1D9-4910B57683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907B356-EC0B-42F2-8AB0-9119E52A41FC}" type="slidenum">
              <a:rPr lang="en-US" altLang="en-US"/>
              <a:pPr algn="r" eaLnBrk="1" hangingPunct="1"/>
              <a:t>30</a:t>
            </a:fld>
            <a:endParaRPr lang="en-US" altLang="en-US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C02266C6-3128-4A0E-8993-64B7AD6B6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CD4A04B1-B2AF-45E4-8972-C172992BF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274C852-9CBD-4D16-AA7E-14A370118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C8FD1C-9C3C-4D8D-AF9A-B63A1993FD8C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80899" name="Rectangle 7">
            <a:extLst>
              <a:ext uri="{FF2B5EF4-FFF2-40B4-BE49-F238E27FC236}">
                <a16:creationId xmlns:a16="http://schemas.microsoft.com/office/drawing/2014/main" id="{831867F5-FCFB-4D91-8B60-79F170367C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8FA1992-92E7-4E56-86AB-CA27B277FE60}" type="slidenum">
              <a:rPr lang="en-US" altLang="en-US"/>
              <a:pPr algn="r" eaLnBrk="1" hangingPunct="1"/>
              <a:t>31</a:t>
            </a:fld>
            <a:endParaRPr lang="en-US" altLang="en-US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B93D3CFF-F173-4C29-B418-3E0CCF02D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9ACA2F25-A559-4C36-82D0-4D1C552D2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BD168FA-44CE-4B3F-98DB-C8EA0199E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633E2D-6CF8-463E-A2E9-99F0557D624D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81923" name="Rectangle 7">
            <a:extLst>
              <a:ext uri="{FF2B5EF4-FFF2-40B4-BE49-F238E27FC236}">
                <a16:creationId xmlns:a16="http://schemas.microsoft.com/office/drawing/2014/main" id="{CA6B1AF4-F5FF-465C-B713-FF6C04A1E7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7D25582-18E6-42D0-9E21-564B785D4C8B}" type="slidenum">
              <a:rPr lang="en-US" altLang="en-US"/>
              <a:pPr algn="r" eaLnBrk="1" hangingPunct="1"/>
              <a:t>32</a:t>
            </a:fld>
            <a:endParaRPr lang="en-US" altLang="en-US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32F77E94-BB7E-4D44-ABB9-260FB1DAF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F60C7854-0CCB-4B23-8154-EB3185157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4A4484D-F948-46E2-8298-7CB48A524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06F611-B061-4AB5-9FBB-3CD6C813192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82947" name="Rectangle 7">
            <a:extLst>
              <a:ext uri="{FF2B5EF4-FFF2-40B4-BE49-F238E27FC236}">
                <a16:creationId xmlns:a16="http://schemas.microsoft.com/office/drawing/2014/main" id="{24787AFC-29E4-4EEE-84FB-7CD8C4FF39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630C68A-AD97-4204-9DBE-C11CE2B09CB5}" type="slidenum">
              <a:rPr lang="en-US" altLang="en-US"/>
              <a:pPr algn="r" eaLnBrk="1" hangingPunct="1"/>
              <a:t>33</a:t>
            </a:fld>
            <a:endParaRPr lang="en-US" altLang="en-US"/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610C14FE-1C7C-47D4-8464-E61E69BCC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C935165C-2A13-45C9-8B16-D1C72E8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C7A4013-E5C2-4BC3-96EF-928E6C79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083DBF-BAF2-4A89-8308-627065346DAA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83971" name="Rectangle 7">
            <a:extLst>
              <a:ext uri="{FF2B5EF4-FFF2-40B4-BE49-F238E27FC236}">
                <a16:creationId xmlns:a16="http://schemas.microsoft.com/office/drawing/2014/main" id="{C23167DC-4C16-45A6-8408-FF4708070E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8A8E7D7-65FE-4E1B-9EF9-959F3CEB92A5}" type="slidenum">
              <a:rPr lang="en-US" altLang="en-US"/>
              <a:pPr algn="r" eaLnBrk="1" hangingPunct="1"/>
              <a:t>34</a:t>
            </a:fld>
            <a:endParaRPr lang="en-US" altLang="en-US"/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D5A329DE-EC64-4A04-BC11-D6B6841BB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F21E9188-6095-4CA9-8432-D86C913E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4403725"/>
            <a:ext cx="4649788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Datacap Reusable Rules provide complete control over the capture process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Batch, Document, Page, Field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Scan, recognition, verify and export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Store and reuse from Rules Library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Fast implementation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Easily adapts to change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Lower Professional Services cost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AEC6EA6B-4640-48CF-87A4-1C1E373E7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C36D31-44EE-4CD4-863A-21B8C321083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56A51FD-1343-4C5B-B8DC-C6404FFFE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3BF7E2C-70FA-44CB-96D6-EED2BF5DE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15B4413-E56E-4CF3-9205-C63883D0E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522805-0559-4A7C-8D6A-71E15B96BA1B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DCA736A4-BAD8-48A2-B279-97ABAF04A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DC64ED3-BAB7-43CC-9E2E-36C2678C3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F7E69BBA-49E7-49DE-87DA-24DED8850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A230587F-2F67-4D42-8117-24CE77B9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DC54E189-7420-4EA5-A28A-CFD242C03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83949B-D734-4739-8689-7381231AE0AA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AF42B29-DFD6-4B58-8A9A-A06A0DC09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048BDB-816E-453C-9F1F-83BD5A809619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EF51834-B084-4AC7-BB98-A18EDA6ED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DF5DEFD-A9A3-4470-AE85-61264B194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32A15970-A37C-49A4-964A-00878BD8F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D3D809-DA04-41DD-B1D0-3EB626926002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3F84F01-8CD6-4B65-9B06-B75431183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95D938C-2C72-4D62-A85F-AFACF3F7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787AC89-B269-46BE-85B7-6AAA58005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F743F7-5C48-40F9-B9D1-08C2CD725E7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id="{BEB2E514-28CC-4825-A7B7-6E656E162A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3208C69-966A-499A-A657-EC8F58C91052}" type="slidenum">
              <a:rPr lang="en-US" altLang="en-US"/>
              <a:pPr algn="r" eaLnBrk="1" hangingPunct="1"/>
              <a:t>4</a:t>
            </a:fld>
            <a:endParaRPr lang="en-US" altLang="en-US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42975A37-57FB-4F93-B4E6-A518A777F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9BB6D63-83ED-40F5-A8A3-66BC86E25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637B0EB-FCA4-4955-A093-E43514208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49DBD6-5E71-435D-8BC0-626F0A5762A3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A25628F-58F1-468A-BD02-2D524DE6B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8A72F66-8CA2-4D61-9544-9F611B1F0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B15D611-7471-4746-8CA9-9C9A0541F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633010-0B59-4232-9DC9-E8F297B2439D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33CD690-592E-47F4-9CF6-B16B3F7C1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6986FFC4-EBB8-4690-A64E-9CF87B59B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75313CF0-28FE-4AA0-B286-CD3600F12B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AE774CEB-F670-4DB5-9453-8FF6116D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9CC50016-24E1-4082-881E-D1E835BFA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D636FC-2B49-4AF5-9BB5-3B9925C47AB6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6BC7D71-A975-41FB-B1EE-3C5995A4C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E2E592-C590-46B5-8CDE-C92D4ADC81EC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4648E799-9FDF-4E95-9FEE-6CCB3E5CF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9B69728-D2A9-4624-A44A-A0F211D90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706C22D5-1196-4A78-B201-5BED8BD48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6E24B5B3-7A59-4C2C-A4F1-B54FC177D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5AC2613A-694B-4529-AB6A-2CF03F199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EF9811-C08C-499E-899E-A807AAD96F98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91FDE700-011A-4109-8A70-A29CA1BDF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F03835E4-0075-49EB-986F-CB67D6EF0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B2DEAA36-E176-419A-A0DB-61C3D6221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3F69DD-E4EA-4C7E-B713-62CBF46BE8E1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1E25FF6-9D6E-4BEE-A710-E6F3A060E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49E972-8B75-4335-9057-138EEA33E41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31A55F5-30D5-499B-94F9-9EA84B6A9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4A64AF0-B1D9-49F3-897D-7EC47B9A3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7E8AC1E-7D64-4BFD-8FAA-5AD294FEF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61C6D1-B2DE-4DC5-8123-FF50B19D518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55299" name="Rectangle 7">
            <a:extLst>
              <a:ext uri="{FF2B5EF4-FFF2-40B4-BE49-F238E27FC236}">
                <a16:creationId xmlns:a16="http://schemas.microsoft.com/office/drawing/2014/main" id="{6B444B55-C3C7-4503-BCFF-6501A0C5E0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1" tIns="46440" rIns="92881" bIns="46440" anchor="b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C33A9B-673F-4770-8878-3E39D21D7095}" type="slidenum">
              <a:rPr lang="en-US" altLang="en-US"/>
              <a:pPr algn="r" eaLnBrk="1" hangingPunct="1"/>
              <a:t>6</a:t>
            </a:fld>
            <a:endParaRPr lang="en-US" altLang="en-US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9FB3307-1281-4374-BFB9-168089B59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32325" cy="3473450"/>
          </a:xfrm>
          <a:ln/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D91E067A-9F4C-44FE-BE54-6F10D3090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4725988"/>
            <a:ext cx="4497388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Datacap has been recognized for its technical innovation.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A407F53-939C-4138-B2B0-FC8899F2D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B3B146-6C39-4324-8588-2DB096D2392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78DB2DB-DB38-4C26-B2DF-4096D927C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E308DAE-BDE4-4B35-AB9C-6BA582ADD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F0BEFD5-3BA1-4CD0-9E03-8D8F65825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D132BF60-E888-4984-91CE-AC8D1993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55649EF0-89DA-4C50-A170-FF601831F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1563DB-CC56-4A6E-853A-1F83A0855EC5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DBF8B69-32A9-49F2-B466-4FBB57AB5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FC43192-4FE1-44A5-AC92-03639D69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500BAB74-3700-4F53-BEF2-235CB8D84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CF1FB5-23F5-4582-808C-FD3FDE6B807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global currency image">
            <a:extLst>
              <a:ext uri="{FF2B5EF4-FFF2-40B4-BE49-F238E27FC236}">
                <a16:creationId xmlns:a16="http://schemas.microsoft.com/office/drawing/2014/main" id="{C05DFC76-90B6-445E-B90E-756AB682FDB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879725"/>
            <a:ext cx="85947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0AD7D2EB-03BF-486D-8979-1A8DFDDAA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38" y="105092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DAB0A2-2CBB-49E6-8105-B75609277FE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lnSpc>
                <a:spcPct val="100000"/>
              </a:lnSpc>
              <a:defRPr/>
            </a:pPr>
            <a:r>
              <a:rPr lang="en-US" sz="800">
                <a:latin typeface="Arial" charset="0"/>
              </a:rPr>
              <a:t>© 2010 IBM Corporation</a:t>
            </a:r>
            <a:endParaRPr lang="en-US" sz="1800">
              <a:latin typeface="Arial" charset="0"/>
            </a:endParaRPr>
          </a:p>
        </p:txBody>
      </p:sp>
      <p:pic>
        <p:nvPicPr>
          <p:cNvPr id="6" name="Picture 6" descr="R120_G137_B251-200">
            <a:extLst>
              <a:ext uri="{FF2B5EF4-FFF2-40B4-BE49-F238E27FC236}">
                <a16:creationId xmlns:a16="http://schemas.microsoft.com/office/drawing/2014/main" id="{AFDAE638-DADF-4A16-AFE7-F4E3AC3A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213"/>
            <a:ext cx="5889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5">
            <a:extLst>
              <a:ext uri="{FF2B5EF4-FFF2-40B4-BE49-F238E27FC236}">
                <a16:creationId xmlns:a16="http://schemas.microsoft.com/office/drawing/2014/main" id="{241F3C2C-0B23-463C-8440-0366BA01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537325"/>
            <a:ext cx="11858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</a:rPr>
              <a:t>IBM Confidential</a:t>
            </a:r>
          </a:p>
        </p:txBody>
      </p:sp>
      <p:pic>
        <p:nvPicPr>
          <p:cNvPr id="8" name="Picture 37" descr="datacapibmcolorlogo">
            <a:extLst>
              <a:ext uri="{FF2B5EF4-FFF2-40B4-BE49-F238E27FC236}">
                <a16:creationId xmlns:a16="http://schemas.microsoft.com/office/drawing/2014/main" id="{AA17706A-DA44-4F82-B599-ACF890385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5440363"/>
            <a:ext cx="191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528638"/>
            <a:ext cx="7769225" cy="530225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51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AF6A0EF-3ACB-4159-8DC0-E238C01450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9B11-3E1D-4EAA-A0B5-0EACC2F5C2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53A6DC2-BE0E-4ED2-A2D4-96A40A0F5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CDB4E96-AAC8-4120-A90F-2CC5FF24B0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FAE9-3910-45C7-AD41-49B174ED5885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593725"/>
            <a:ext cx="2171700" cy="5761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62700" cy="5761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CEE3DB0-6B80-48D5-9061-0048DFB47B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C7F75-B827-4C4B-8B8F-0A4367517F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11BE0E9-4623-4401-BF5F-E3BA4E3C7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A7F6BB9-D808-41DF-B608-AE2F1C791EA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FE48-F268-44C9-A33A-369FF4E441A4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C20200-8074-4AD7-B7F1-242C9F8F17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B6852-05D4-4463-BA78-1CE8CA3A6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35E6F81-A068-429E-AAC6-2E395AA0B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B2ABAB8-7F7C-4ECA-99A9-0E0E0FB393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0FC0-6383-4F69-93DA-7391FD1FF8B3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211735C-B147-449E-9241-58DCFC936E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C3DA2-A89C-4BA4-9310-1B14F33516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A9A0EE3-D305-4B04-9581-268E56CFD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6E733FF-3EDE-4329-96B9-FB2CB99CC70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C433-E120-4B55-9B79-EC9705190427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6F81A2-ED82-4BC6-8756-65E5EB3248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C244D-0FAE-45FC-B428-76DE9033A8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BE1875-48AA-411C-B9C2-32372135D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8F279E-7A13-497A-8949-C36617F608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0C3C-A42E-4948-9C55-BB53FA9ED27E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11FB3B7-FC44-4EE4-8C82-2ECBC9E1BF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7740B-3A89-49F4-B0C1-535ACD6B76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AF52B34-3C94-45A4-96AB-63AE7930A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DB816F3-CB7B-45CE-9798-0D0F392AA9C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E43D-2385-44C5-8EEB-2337170CE3B6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56DB6F4-06C1-40C9-85AC-0D14D1026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C99B-1BCC-41AC-8A83-69BEAA37C8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A28558-6466-4E06-B338-A9C6F60F5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7A84FDB-FC0F-4ED1-93CA-5938C48AB5C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592D-1C22-40F6-A4C9-9E6540718837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F72BB90-DE5A-4F94-8D53-968076EAE0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01E2B-B863-4879-BDC7-F40A72033B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0F9147E-7848-43A3-9B3E-6DDD00FB1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1C9CBE7-F34C-469E-9EFD-063B3575EC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7E1B-516C-44F4-B6D0-6C96F7AAF0AD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B417D4-B3EF-428C-9DC0-7207F2E7C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7362B-2087-47DB-8347-36D42E7A76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820385C-BE83-48A0-852F-AE524DF5C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2311EE6-FDB6-4524-B1C5-8D077ABA95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A295-CB05-45A2-9F71-288B61C9C358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99B9E6-4CFE-4A5E-9A1D-825C24AAAD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E7057-D0E9-4B99-9A8F-825616E0D5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40F96C-A9FC-40FD-B4ED-1BBDEF639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926B732-EDE6-4BB0-B58D-DBE2000B53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EB82-EFD9-4A45-A13D-F1134BBF8634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6851148-C5BD-45D7-A869-C815709EC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7" name="Line 4">
            <a:extLst>
              <a:ext uri="{FF2B5EF4-FFF2-40B4-BE49-F238E27FC236}">
                <a16:creationId xmlns:a16="http://schemas.microsoft.com/office/drawing/2014/main" id="{0C65D28D-2D83-48E9-AA94-3A2EA9FA8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A1BB6BB7-BE96-47CF-BFCF-49D4A321EAF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lnSpc>
                <a:spcPct val="100000"/>
              </a:lnSpc>
              <a:defRPr/>
            </a:pPr>
            <a:r>
              <a:rPr lang="en-US" sz="800">
                <a:latin typeface="Arial" charset="0"/>
              </a:rPr>
              <a:t>© 2010 IBM Corporation</a:t>
            </a:r>
            <a:endParaRPr lang="en-US" sz="1800">
              <a:latin typeface="Arial" charset="0"/>
            </a:endParaRP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3AB0BFD4-4D24-4EF8-8442-C9838B931E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cs typeface="Arial" panose="020B0604020202020204" pitchFamily="34" charset="0"/>
              </a:defRPr>
            </a:lvl1pPr>
          </a:lstStyle>
          <a:p>
            <a:fld id="{6A1BAEA4-59E8-44FF-B3A7-D5E5C249C7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8F6974B7-0BEF-488B-9A95-F006F45AC0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537325"/>
            <a:ext cx="5943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IBM Confidential</a:t>
            </a: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5E9457BC-E87E-4353-B209-9FA05BEE7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537325"/>
            <a:ext cx="1004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1FDCFF-EA9D-4315-BC15-730A8C48D3C1}" type="datetime3">
              <a:rPr lang="en-US"/>
              <a:pPr>
                <a:defRPr/>
              </a:pPr>
              <a:t>17 February 2020</a:t>
            </a:fld>
            <a:endParaRPr lang="en-US"/>
          </a:p>
        </p:txBody>
      </p:sp>
      <p:pic>
        <p:nvPicPr>
          <p:cNvPr id="5128" name="Picture 10" descr="R120_G137_B251-200">
            <a:extLst>
              <a:ext uri="{FF2B5EF4-FFF2-40B4-BE49-F238E27FC236}">
                <a16:creationId xmlns:a16="http://schemas.microsoft.com/office/drawing/2014/main" id="{D42CCA9B-8433-44FB-BEAD-6108B87E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27013"/>
            <a:ext cx="5889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>
            <a:extLst>
              <a:ext uri="{FF2B5EF4-FFF2-40B4-BE49-F238E27FC236}">
                <a16:creationId xmlns:a16="http://schemas.microsoft.com/office/drawing/2014/main" id="{699123C7-E6AC-47FA-A687-2C332FC9E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Text Box 14">
            <a:extLst>
              <a:ext uri="{FF2B5EF4-FFF2-40B4-BE49-F238E27FC236}">
                <a16:creationId xmlns:a16="http://schemas.microsoft.com/office/drawing/2014/main" id="{ADFBF67B-94FE-4C2D-8C8A-2670C577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6610350"/>
            <a:ext cx="985837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latin typeface="Arial" charset="0"/>
              </a:rPr>
              <a:t>IBM Confidential</a:t>
            </a:r>
          </a:p>
        </p:txBody>
      </p:sp>
      <p:pic>
        <p:nvPicPr>
          <p:cNvPr id="5131" name="Picture 16" descr="datacapibmcolorlogo">
            <a:extLst>
              <a:ext uri="{FF2B5EF4-FFF2-40B4-BE49-F238E27FC236}">
                <a16:creationId xmlns:a16="http://schemas.microsoft.com/office/drawing/2014/main" id="{151011D7-B404-43A9-B347-3CEFA9FA0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5992813"/>
            <a:ext cx="12795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dalnotes1.dfw.ibm.com/TSNA/techxpress.nsf/request.html" TargetMode="External"/><Relationship Id="rId3" Type="http://schemas.openxmlformats.org/officeDocument/2006/relationships/hyperlink" Target="http://w3.ibm.com/connections/communities/service/html/communityview?communityUuid=45274911-4b22-4b67-80a0-dec2c46dffc2" TargetMode="External"/><Relationship Id="rId7" Type="http://schemas.openxmlformats.org/officeDocument/2006/relationships/hyperlink" Target="http://w3-103.ibm.com/software/xl/portal/viewcontent?type=doc&amp;srcID=DM&amp;docID=B238090D15210Z18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3.tap.ibm.com/w3ki2/display/CMWIKI1/Datacap" TargetMode="External"/><Relationship Id="rId5" Type="http://schemas.openxmlformats.org/officeDocument/2006/relationships/hyperlink" Target="http://w3-103.ibm.com/software/xl/portal/content?synKey=G279133P13996H05" TargetMode="External"/><Relationship Id="rId4" Type="http://schemas.openxmlformats.org/officeDocument/2006/relationships/hyperlink" Target="http://w3.ibm.com/connections/wikis/home?lang=en#/wiki/W6a3fc83ae160_463a_85c1_fcb936bd589e/page/Technical%20Information%20Kit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1">
            <a:extLst>
              <a:ext uri="{FF2B5EF4-FFF2-40B4-BE49-F238E27FC236}">
                <a16:creationId xmlns:a16="http://schemas.microsoft.com/office/drawing/2014/main" id="{27AE11F5-919E-4503-A9A4-875AAFFF5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August 25, 2010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EB585-E5A6-4DF1-A2A7-3DADCDA6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50925"/>
            <a:ext cx="876617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Datacap for ECM Technical Professionals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br>
              <a:rPr lang="en-US" sz="2800" kern="0" dirty="0">
                <a:latin typeface="+mj-lt"/>
                <a:ea typeface="+mj-ea"/>
                <a:cs typeface="+mj-cs"/>
              </a:rPr>
            </a:br>
            <a:endParaRPr lang="en-US" sz="2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D1273D-F0A9-48CB-AFEF-32B27F9F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Taskmaster Options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BE93299-87E4-4536-8201-6EE5DDDD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874838"/>
            <a:ext cx="8137525" cy="4479925"/>
          </a:xfrm>
        </p:spPr>
        <p:txBody>
          <a:bodyPr/>
          <a:lstStyle/>
          <a:p>
            <a:r>
              <a:rPr lang="en-US" altLang="en-US" sz="2400"/>
              <a:t>Word</a:t>
            </a:r>
            <a:r>
              <a:rPr lang="en-US" altLang="en-US" sz="2400" i="1"/>
              <a:t>fire</a:t>
            </a:r>
            <a:endParaRPr lang="en-US" altLang="en-US" sz="2400"/>
          </a:p>
          <a:p>
            <a:pPr lvl="1"/>
            <a:r>
              <a:rPr lang="en-US" altLang="en-US" sz="2400"/>
              <a:t>Content analytics for doc classification</a:t>
            </a:r>
          </a:p>
          <a:p>
            <a:r>
              <a:rPr lang="en-US" altLang="en-US" sz="2400"/>
              <a:t>Quattro</a:t>
            </a:r>
          </a:p>
          <a:p>
            <a:pPr lvl="1"/>
            <a:r>
              <a:rPr lang="en-US" altLang="en-US" sz="2400"/>
              <a:t>Rulerunner virtualization</a:t>
            </a:r>
          </a:p>
          <a:p>
            <a:pPr lvl="1"/>
            <a:r>
              <a:rPr lang="en-US" altLang="en-US" sz="2400"/>
              <a:t>Run up to 4 batches simultaneously on 1 machine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C653364-5FB9-4D1E-B83D-0A96B5D8A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FC0EC-ABC7-4358-B43E-780B6279FAA1}" type="slidenum">
              <a:rPr lang="en-US" altLang="en-US" sz="800"/>
              <a:pPr eaLnBrk="1" hangingPunct="1"/>
              <a:t>10</a:t>
            </a:fld>
            <a:endParaRPr lang="en-US" altLang="en-US"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052">
            <a:extLst>
              <a:ext uri="{FF2B5EF4-FFF2-40B4-BE49-F238E27FC236}">
                <a16:creationId xmlns:a16="http://schemas.microsoft.com/office/drawing/2014/main" id="{24863CE4-ED6B-41C6-9455-F1E6FFED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5562600"/>
            <a:ext cx="394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Capabilities and Sophistication</a:t>
            </a:r>
          </a:p>
        </p:txBody>
      </p:sp>
      <p:sp>
        <p:nvSpPr>
          <p:cNvPr id="17411" name="Text Box 2054">
            <a:extLst>
              <a:ext uri="{FF2B5EF4-FFF2-40B4-BE49-F238E27FC236}">
                <a16:creationId xmlns:a16="http://schemas.microsoft.com/office/drawing/2014/main" id="{0CF47C88-EB11-4021-96ED-4E69E0FC373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16731" y="2890044"/>
            <a:ext cx="152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Value / ROI</a:t>
            </a:r>
          </a:p>
        </p:txBody>
      </p:sp>
      <p:sp>
        <p:nvSpPr>
          <p:cNvPr id="17412" name="AutoShape 2068">
            <a:extLst>
              <a:ext uri="{FF2B5EF4-FFF2-40B4-BE49-F238E27FC236}">
                <a16:creationId xmlns:a16="http://schemas.microsoft.com/office/drawing/2014/main" id="{1A55E4D2-7412-43EA-9773-6656BA006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5383213"/>
            <a:ext cx="8181975" cy="174625"/>
          </a:xfrm>
          <a:prstGeom prst="rightArrow">
            <a:avLst>
              <a:gd name="adj1" fmla="val 50000"/>
              <a:gd name="adj2" fmla="val 313665"/>
            </a:avLst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00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7413" name="AutoShape 2069">
            <a:extLst>
              <a:ext uri="{FF2B5EF4-FFF2-40B4-BE49-F238E27FC236}">
                <a16:creationId xmlns:a16="http://schemas.microsoft.com/office/drawing/2014/main" id="{9705E591-15CA-4B8D-BCF3-23977E77F58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892300" y="2987676"/>
            <a:ext cx="4872037" cy="176212"/>
          </a:xfrm>
          <a:prstGeom prst="rightArrow">
            <a:avLst>
              <a:gd name="adj1" fmla="val 50000"/>
              <a:gd name="adj2" fmla="val 185093"/>
            </a:avLst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00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CF43015A-1261-4A6D-930D-73A57580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144463"/>
            <a:ext cx="8458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34A98"/>
                </a:solidFill>
                <a:latin typeface="Verdana" panose="020B0604030504040204" pitchFamily="34" charset="0"/>
              </a:rPr>
              <a:t>Value Progression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5ABEFE5D-88E0-4266-BBD5-CE74A518C9B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14400"/>
            <a:ext cx="7696200" cy="4476750"/>
            <a:chOff x="609600" y="914400"/>
            <a:chExt cx="7696200" cy="4476750"/>
          </a:xfrm>
        </p:grpSpPr>
        <p:sp>
          <p:nvSpPr>
            <p:cNvPr id="17423" name="Rectangle 23">
              <a:extLst>
                <a:ext uri="{FF2B5EF4-FFF2-40B4-BE49-F238E27FC236}">
                  <a16:creationId xmlns:a16="http://schemas.microsoft.com/office/drawing/2014/main" id="{7B38774A-6BA4-4F75-883B-E39F3A014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914400"/>
              <a:ext cx="7696200" cy="447675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>
              <a:prstShdw prst="shdw17" dist="17961" dir="2700000">
                <a:srgbClr val="1F3D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4" name="Text Box 2058">
              <a:extLst>
                <a:ext uri="{FF2B5EF4-FFF2-40B4-BE49-F238E27FC236}">
                  <a16:creationId xmlns:a16="http://schemas.microsoft.com/office/drawing/2014/main" id="{2F9230D5-5E8A-4AE0-8BCD-27CA3E041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3149600"/>
              <a:ext cx="3452817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ICR Handprint Recognition</a:t>
              </a:r>
            </a:p>
          </p:txBody>
        </p:sp>
        <p:sp>
          <p:nvSpPr>
            <p:cNvPr id="17425" name="Text Box 2058">
              <a:extLst>
                <a:ext uri="{FF2B5EF4-FFF2-40B4-BE49-F238E27FC236}">
                  <a16:creationId xmlns:a16="http://schemas.microsoft.com/office/drawing/2014/main" id="{C3F609C3-297B-412B-A22C-FDD4D4E81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794000"/>
              <a:ext cx="3297325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Reusable Business Rules</a:t>
              </a:r>
            </a:p>
          </p:txBody>
        </p:sp>
        <p:sp>
          <p:nvSpPr>
            <p:cNvPr id="17426" name="Text Box 2058">
              <a:extLst>
                <a:ext uri="{FF2B5EF4-FFF2-40B4-BE49-F238E27FC236}">
                  <a16:creationId xmlns:a16="http://schemas.microsoft.com/office/drawing/2014/main" id="{B2D22C55-BE17-41C0-8404-79A8BFB4A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613" y="2438400"/>
              <a:ext cx="4074782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Complex OCR – Line Item Detail</a:t>
              </a:r>
            </a:p>
          </p:txBody>
        </p:sp>
        <p:sp>
          <p:nvSpPr>
            <p:cNvPr id="17427" name="Text Box 2058">
              <a:extLst>
                <a:ext uri="{FF2B5EF4-FFF2-40B4-BE49-F238E27FC236}">
                  <a16:creationId xmlns:a16="http://schemas.microsoft.com/office/drawing/2014/main" id="{FD6320ED-DBA3-4BFE-A52E-EFC68D3E5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838" y="1701800"/>
              <a:ext cx="4392177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Advanced Document Identification</a:t>
              </a:r>
            </a:p>
          </p:txBody>
        </p:sp>
        <p:sp>
          <p:nvSpPr>
            <p:cNvPr id="17428" name="Text Box 2058">
              <a:extLst>
                <a:ext uri="{FF2B5EF4-FFF2-40B4-BE49-F238E27FC236}">
                  <a16:creationId xmlns:a16="http://schemas.microsoft.com/office/drawing/2014/main" id="{3F7FB40F-88ED-4F8A-B2D5-A8CA323D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825" y="1346200"/>
              <a:ext cx="41481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SOA / Web Services Architecture</a:t>
              </a:r>
            </a:p>
          </p:txBody>
        </p:sp>
        <p:sp>
          <p:nvSpPr>
            <p:cNvPr id="17429" name="Text Box 2058">
              <a:extLst>
                <a:ext uri="{FF2B5EF4-FFF2-40B4-BE49-F238E27FC236}">
                  <a16:creationId xmlns:a16="http://schemas.microsoft.com/office/drawing/2014/main" id="{0F52F6BC-1B68-480A-98C0-F07C89C7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7350" y="990600"/>
              <a:ext cx="38925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Multi-Core / Multi-CPU Support</a:t>
              </a:r>
            </a:p>
          </p:txBody>
        </p:sp>
        <p:sp>
          <p:nvSpPr>
            <p:cNvPr id="17430" name="Text Box 2058">
              <a:extLst>
                <a:ext uri="{FF2B5EF4-FFF2-40B4-BE49-F238E27FC236}">
                  <a16:creationId xmlns:a16="http://schemas.microsoft.com/office/drawing/2014/main" id="{37418233-FB5D-46A0-ADC3-416055D97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0425" y="2062163"/>
              <a:ext cx="4188788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Distributed/Web-based Scanning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A3EB0804-771F-4A40-A72A-6ADDEA9DF9B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562350"/>
            <a:ext cx="5105400" cy="1847850"/>
            <a:chOff x="609600" y="3562350"/>
            <a:chExt cx="5105400" cy="1847850"/>
          </a:xfrm>
        </p:grpSpPr>
        <p:sp>
          <p:nvSpPr>
            <p:cNvPr id="12310" name="Rectangle 22">
              <a:extLst>
                <a:ext uri="{FF2B5EF4-FFF2-40B4-BE49-F238E27FC236}">
                  <a16:creationId xmlns:a16="http://schemas.microsoft.com/office/drawing/2014/main" id="{0AA12642-BCAC-4C1A-A68F-1D013058F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3581400"/>
              <a:ext cx="5067300" cy="1828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418" name="Text Box 2058">
              <a:extLst>
                <a:ext uri="{FF2B5EF4-FFF2-40B4-BE49-F238E27FC236}">
                  <a16:creationId xmlns:a16="http://schemas.microsoft.com/office/drawing/2014/main" id="{8D79E348-32B8-4B49-BC0E-5A5E4807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8" y="4629150"/>
              <a:ext cx="2068512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Key From Image</a:t>
              </a:r>
            </a:p>
          </p:txBody>
        </p:sp>
        <p:sp>
          <p:nvSpPr>
            <p:cNvPr id="17419" name="Text Box 2058">
              <a:extLst>
                <a:ext uri="{FF2B5EF4-FFF2-40B4-BE49-F238E27FC236}">
                  <a16:creationId xmlns:a16="http://schemas.microsoft.com/office/drawing/2014/main" id="{94611C87-7751-4E6E-A159-12014D7E3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987925"/>
              <a:ext cx="1901825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Scan/Clean Up</a:t>
              </a:r>
            </a:p>
          </p:txBody>
        </p:sp>
        <p:sp>
          <p:nvSpPr>
            <p:cNvPr id="17420" name="Text Box 2058">
              <a:extLst>
                <a:ext uri="{FF2B5EF4-FFF2-40B4-BE49-F238E27FC236}">
                  <a16:creationId xmlns:a16="http://schemas.microsoft.com/office/drawing/2014/main" id="{495912C7-6B5D-45A0-A12D-876ED6F15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4273550"/>
              <a:ext cx="2557463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Barcode Recognition</a:t>
              </a:r>
            </a:p>
          </p:txBody>
        </p:sp>
        <p:sp>
          <p:nvSpPr>
            <p:cNvPr id="17421" name="Text Box 2058">
              <a:extLst>
                <a:ext uri="{FF2B5EF4-FFF2-40B4-BE49-F238E27FC236}">
                  <a16:creationId xmlns:a16="http://schemas.microsoft.com/office/drawing/2014/main" id="{A3401A27-FADB-4151-A525-B64389BCA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288" y="3917950"/>
              <a:ext cx="3877612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Optical Mark Recognition (OMR)</a:t>
              </a:r>
            </a:p>
          </p:txBody>
        </p:sp>
        <p:sp>
          <p:nvSpPr>
            <p:cNvPr id="17422" name="Text Box 2058">
              <a:extLst>
                <a:ext uri="{FF2B5EF4-FFF2-40B4-BE49-F238E27FC236}">
                  <a16:creationId xmlns:a16="http://schemas.microsoft.com/office/drawing/2014/main" id="{3BC347DF-D7FE-4175-8AC4-F3479C098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288" y="3562350"/>
              <a:ext cx="3481671" cy="39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5188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51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Simple OCR – Header Level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>
            <a:extLst>
              <a:ext uri="{FF2B5EF4-FFF2-40B4-BE49-F238E27FC236}">
                <a16:creationId xmlns:a16="http://schemas.microsoft.com/office/drawing/2014/main" id="{FAE80003-1D0B-4CD7-8F7F-30C7C6F7A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138113"/>
            <a:ext cx="8686800" cy="639762"/>
          </a:xfrm>
        </p:spPr>
        <p:txBody>
          <a:bodyPr/>
          <a:lstStyle/>
          <a:p>
            <a:pPr eaLnBrk="1" hangingPunct="1"/>
            <a:r>
              <a:rPr lang="en-US" altLang="en-US" sz="2400" b="1"/>
              <a:t>Document Capture Process…</a:t>
            </a:r>
            <a:endParaRPr lang="en-US" altLang="en-US" sz="2400" b="1" i="1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B686E24-CB16-46C5-8DFE-CE6712C7A09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2082800" cy="1400175"/>
            <a:chOff x="432" y="960"/>
            <a:chExt cx="1312" cy="882"/>
          </a:xfrm>
        </p:grpSpPr>
        <p:graphicFrame>
          <p:nvGraphicFramePr>
            <p:cNvPr id="1029" name="Object 5">
              <a:extLst>
                <a:ext uri="{FF2B5EF4-FFF2-40B4-BE49-F238E27FC236}">
                  <a16:creationId xmlns:a16="http://schemas.microsoft.com/office/drawing/2014/main" id="{79A30030-4192-43A2-BE05-848CCA7FCD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960"/>
            <a:ext cx="1312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89" name="Visio" r:id="rId4" imgW="2082987" imgH="1401405" progId="Visio.Drawing.11">
                    <p:embed/>
                  </p:oleObj>
                </mc:Choice>
                <mc:Fallback>
                  <p:oleObj name="Visio" r:id="rId4" imgW="2082987" imgH="1401405" progId="Visio.Drawing.11">
                    <p:embed/>
                    <p:pic>
                      <p:nvPicPr>
                        <p:cNvPr id="1029" name="Object 5">
                          <a:extLst>
                            <a:ext uri="{FF2B5EF4-FFF2-40B4-BE49-F238E27FC236}">
                              <a16:creationId xmlns:a16="http://schemas.microsoft.com/office/drawing/2014/main" id="{79A30030-4192-43A2-BE05-848CCA7FCD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960"/>
                          <a:ext cx="1312" cy="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5">
              <a:extLst>
                <a:ext uri="{FF2B5EF4-FFF2-40B4-BE49-F238E27FC236}">
                  <a16:creationId xmlns:a16="http://schemas.microsoft.com/office/drawing/2014/main" id="{F68D8445-E9EB-4C9E-959E-15F382F58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248"/>
              <a:ext cx="100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Scan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362D32F7-EF7B-4EB3-92B8-E510C59CB0B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09800"/>
            <a:ext cx="2082800" cy="1400175"/>
            <a:chOff x="1488" y="1392"/>
            <a:chExt cx="1312" cy="882"/>
          </a:xfrm>
        </p:grpSpPr>
        <p:graphicFrame>
          <p:nvGraphicFramePr>
            <p:cNvPr id="1028" name="Object 4">
              <a:extLst>
                <a:ext uri="{FF2B5EF4-FFF2-40B4-BE49-F238E27FC236}">
                  <a16:creationId xmlns:a16="http://schemas.microsoft.com/office/drawing/2014/main" id="{CAA80369-E356-4A11-A0FE-2B1A845F6F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1392"/>
            <a:ext cx="1312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0" name="Visio" r:id="rId6" imgW="2082987" imgH="1401405" progId="Visio.Drawing.11">
                    <p:embed/>
                  </p:oleObj>
                </mc:Choice>
                <mc:Fallback>
                  <p:oleObj name="Visio" r:id="rId6" imgW="2082987" imgH="1401405" progId="Visio.Drawing.11">
                    <p:embed/>
                    <p:pic>
                      <p:nvPicPr>
                        <p:cNvPr id="1028" name="Object 4">
                          <a:extLst>
                            <a:ext uri="{FF2B5EF4-FFF2-40B4-BE49-F238E27FC236}">
                              <a16:creationId xmlns:a16="http://schemas.microsoft.com/office/drawing/2014/main" id="{CAA80369-E356-4A11-A0FE-2B1A845F6F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392"/>
                          <a:ext cx="1312" cy="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8">
              <a:extLst>
                <a:ext uri="{FF2B5EF4-FFF2-40B4-BE49-F238E27FC236}">
                  <a16:creationId xmlns:a16="http://schemas.microsoft.com/office/drawing/2014/main" id="{D73C389E-999A-4AAC-A284-FCD17405E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680"/>
              <a:ext cx="100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Recog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7796246D-F68B-41BC-B56E-260102373933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895600"/>
            <a:ext cx="2082800" cy="1400175"/>
            <a:chOff x="2544" y="1824"/>
            <a:chExt cx="1312" cy="882"/>
          </a:xfrm>
        </p:grpSpPr>
        <p:graphicFrame>
          <p:nvGraphicFramePr>
            <p:cNvPr id="1027" name="Object 3">
              <a:extLst>
                <a:ext uri="{FF2B5EF4-FFF2-40B4-BE49-F238E27FC236}">
                  <a16:creationId xmlns:a16="http://schemas.microsoft.com/office/drawing/2014/main" id="{AF10076C-605A-4C9B-BAA3-4532FD0A96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4" y="1824"/>
            <a:ext cx="1312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1" name="Visio" r:id="rId8" imgW="2082987" imgH="1401405" progId="Visio.Drawing.11">
                    <p:embed/>
                  </p:oleObj>
                </mc:Choice>
                <mc:Fallback>
                  <p:oleObj name="Visio" r:id="rId8" imgW="2082987" imgH="1401405" progId="Visio.Drawing.11">
                    <p:embed/>
                    <p:pic>
                      <p:nvPicPr>
                        <p:cNvPr id="1027" name="Object 3">
                          <a:extLst>
                            <a:ext uri="{FF2B5EF4-FFF2-40B4-BE49-F238E27FC236}">
                              <a16:creationId xmlns:a16="http://schemas.microsoft.com/office/drawing/2014/main" id="{AF10076C-605A-4C9B-BAA3-4532FD0A96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824"/>
                          <a:ext cx="1312" cy="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Text Box 11">
              <a:extLst>
                <a:ext uri="{FF2B5EF4-FFF2-40B4-BE49-F238E27FC236}">
                  <a16:creationId xmlns:a16="http://schemas.microsoft.com/office/drawing/2014/main" id="{FC5A5214-6A60-4708-A45A-5B3EB95FA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112"/>
              <a:ext cx="100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Verify</a:t>
              </a: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21FE1F0D-AAE9-4B40-8E72-FBE3052D693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657600"/>
            <a:ext cx="2082800" cy="1400175"/>
            <a:chOff x="3696" y="2304"/>
            <a:chExt cx="1312" cy="882"/>
          </a:xfrm>
        </p:grpSpPr>
        <p:graphicFrame>
          <p:nvGraphicFramePr>
            <p:cNvPr id="1026" name="Object 2">
              <a:extLst>
                <a:ext uri="{FF2B5EF4-FFF2-40B4-BE49-F238E27FC236}">
                  <a16:creationId xmlns:a16="http://schemas.microsoft.com/office/drawing/2014/main" id="{D23FB74B-017B-443C-8E55-3C9BA3748F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2304"/>
            <a:ext cx="1312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2" name="Visio" r:id="rId10" imgW="2082987" imgH="1401405" progId="Visio.Drawing.11">
                    <p:embed/>
                  </p:oleObj>
                </mc:Choice>
                <mc:Fallback>
                  <p:oleObj name="Visio" r:id="rId10" imgW="2082987" imgH="1401405" progId="Visio.Drawing.11">
                    <p:embed/>
                    <p:pic>
                      <p:nvPicPr>
                        <p:cNvPr id="1026" name="Object 2">
                          <a:extLst>
                            <a:ext uri="{FF2B5EF4-FFF2-40B4-BE49-F238E27FC236}">
                              <a16:creationId xmlns:a16="http://schemas.microsoft.com/office/drawing/2014/main" id="{D23FB74B-017B-443C-8E55-3C9BA3748F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304"/>
                          <a:ext cx="1312" cy="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14">
              <a:extLst>
                <a:ext uri="{FF2B5EF4-FFF2-40B4-BE49-F238E27FC236}">
                  <a16:creationId xmlns:a16="http://schemas.microsoft.com/office/drawing/2014/main" id="{1085D43C-F436-4137-B6D2-BC2E1B80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592"/>
              <a:ext cx="100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Export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89CE4DB-842A-4D8A-837E-F852D3020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8686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Document Capture – 2010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BEFD74A-6892-4C8B-9FE5-56A3BAC10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48600" cy="47244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Why is document capture so hard?</a:t>
            </a:r>
          </a:p>
          <a:p>
            <a:pPr lvl="1" eaLnBrk="1" hangingPunct="1"/>
            <a:r>
              <a:rPr lang="en-US" altLang="en-US" sz="2800" b="1"/>
              <a:t>Varying requirements</a:t>
            </a:r>
          </a:p>
          <a:p>
            <a:pPr lvl="1" eaLnBrk="1" hangingPunct="1"/>
            <a:r>
              <a:rPr lang="en-US" altLang="en-US" sz="2800" b="1"/>
              <a:t>Varying documents</a:t>
            </a:r>
          </a:p>
          <a:p>
            <a:pPr lvl="1" eaLnBrk="1" hangingPunct="1"/>
            <a:r>
              <a:rPr lang="en-US" altLang="en-US" sz="2800" b="1"/>
              <a:t>“Unreliability” of recognition</a:t>
            </a:r>
          </a:p>
          <a:p>
            <a:pPr lvl="1" eaLnBrk="1" hangingPunct="1"/>
            <a:r>
              <a:rPr lang="en-US" altLang="en-US" sz="2800" b="1"/>
              <a:t>Exceptions, exceptions, exceptions…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8658B11-3908-4483-A60C-C369543C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46038"/>
            <a:ext cx="8686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Variability is the challenge… </a:t>
            </a:r>
          </a:p>
        </p:txBody>
      </p:sp>
      <p:pic>
        <p:nvPicPr>
          <p:cNvPr id="19459" name="Content Placeholder 3" descr="Invoice_0001.tif">
            <a:extLst>
              <a:ext uri="{FF2B5EF4-FFF2-40B4-BE49-F238E27FC236}">
                <a16:creationId xmlns:a16="http://schemas.microsoft.com/office/drawing/2014/main" id="{91B8D18B-1C48-466D-A2E1-88420AC06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00000">
            <a:off x="685800" y="1524000"/>
            <a:ext cx="2895600" cy="3738563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5" descr="Invoice_0003.tif">
            <a:extLst>
              <a:ext uri="{FF2B5EF4-FFF2-40B4-BE49-F238E27FC236}">
                <a16:creationId xmlns:a16="http://schemas.microsoft.com/office/drawing/2014/main" id="{9A905489-A1E2-4D5D-8E87-99EDDADF0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5008563" y="1662113"/>
            <a:ext cx="2941637" cy="379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4" descr="Invoice_0002.tif">
            <a:extLst>
              <a:ext uri="{FF2B5EF4-FFF2-40B4-BE49-F238E27FC236}">
                <a16:creationId xmlns:a16="http://schemas.microsoft.com/office/drawing/2014/main" id="{AA119171-37B0-4AA5-A84A-1D0D831D1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265488" cy="421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5F5CF8B-85C6-4D51-9FA1-03446A603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8686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Datacap Difference – Rules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2A9FA4-02A6-4264-9EEE-C5127C74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b="1"/>
              <a:t>How rules enable effective doc capture…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000" b="1"/>
              <a:t>Rules logic excels in handling variability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000" b="1"/>
              <a:t>Rules empower customers for exception handling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b="1"/>
              <a:t>Rules are not just check box options – they are reusable code snippets…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b="1"/>
              <a:t>Rules are extensible – easy to create in .NET, VB Script, etc.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208" name="Object 0">
            <a:extLst>
              <a:ext uri="{FF2B5EF4-FFF2-40B4-BE49-F238E27FC236}">
                <a16:creationId xmlns:a16="http://schemas.microsoft.com/office/drawing/2014/main" id="{1CEE13BD-BA5B-47A6-95CB-AC3488D822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79788"/>
          <a:ext cx="1854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Visio" r:id="rId4" imgW="2336050" imgH="2336050" progId="Visio.Drawing.11">
                  <p:embed/>
                </p:oleObj>
              </mc:Choice>
              <mc:Fallback>
                <p:oleObj name="Visio" r:id="rId4" imgW="2336050" imgH="2336050" progId="Visio.Drawing.11">
                  <p:embed/>
                  <p:pic>
                    <p:nvPicPr>
                      <p:cNvPr id="478208" name="Object 0">
                        <a:extLst>
                          <a:ext uri="{FF2B5EF4-FFF2-40B4-BE49-F238E27FC236}">
                            <a16:creationId xmlns:a16="http://schemas.microsoft.com/office/drawing/2014/main" id="{1CEE13BD-BA5B-47A6-95CB-AC3488D82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79788"/>
                        <a:ext cx="1854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>
            <a:extLst>
              <a:ext uri="{FF2B5EF4-FFF2-40B4-BE49-F238E27FC236}">
                <a16:creationId xmlns:a16="http://schemas.microsoft.com/office/drawing/2014/main" id="{CB09BBDD-DB92-4F83-8E8B-00B89B744020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953000"/>
            <a:ext cx="1690688" cy="1568450"/>
            <a:chOff x="2107" y="3185"/>
            <a:chExt cx="1065" cy="988"/>
          </a:xfrm>
        </p:grpSpPr>
        <p:graphicFrame>
          <p:nvGraphicFramePr>
            <p:cNvPr id="2055" name="Object 6">
              <a:extLst>
                <a:ext uri="{FF2B5EF4-FFF2-40B4-BE49-F238E27FC236}">
                  <a16:creationId xmlns:a16="http://schemas.microsoft.com/office/drawing/2014/main" id="{E3E00924-D719-4D37-A7BF-828B868B19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7" y="3425"/>
            <a:ext cx="1065" cy="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2" name="Visio" r:id="rId6" imgW="2361919" imgH="1658967" progId="Visio.Drawing.11">
                    <p:embed/>
                  </p:oleObj>
                </mc:Choice>
                <mc:Fallback>
                  <p:oleObj name="Visio" r:id="rId6" imgW="2361919" imgH="1658967" progId="Visio.Drawing.11">
                    <p:embed/>
                    <p:pic>
                      <p:nvPicPr>
                        <p:cNvPr id="2055" name="Object 6">
                          <a:extLst>
                            <a:ext uri="{FF2B5EF4-FFF2-40B4-BE49-F238E27FC236}">
                              <a16:creationId xmlns:a16="http://schemas.microsoft.com/office/drawing/2014/main" id="{E3E00924-D719-4D37-A7BF-828B868B19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" y="3425"/>
                          <a:ext cx="1065" cy="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AutoShape 11">
              <a:extLst>
                <a:ext uri="{FF2B5EF4-FFF2-40B4-BE49-F238E27FC236}">
                  <a16:creationId xmlns:a16="http://schemas.microsoft.com/office/drawing/2014/main" id="{3207688F-2EFE-4EA7-B326-00279B4F8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37436">
              <a:off x="2629" y="3085"/>
              <a:ext cx="192" cy="392"/>
            </a:xfrm>
            <a:prstGeom prst="upDownArrow">
              <a:avLst>
                <a:gd name="adj1" fmla="val 50000"/>
                <a:gd name="adj2" fmla="val 40833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940A0EC-0457-49AC-9967-35AB7ED0057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788988"/>
            <a:ext cx="3365500" cy="3690937"/>
            <a:chOff x="570" y="497"/>
            <a:chExt cx="2120" cy="2325"/>
          </a:xfrm>
        </p:grpSpPr>
        <p:graphicFrame>
          <p:nvGraphicFramePr>
            <p:cNvPr id="2054" name="Object 4">
              <a:extLst>
                <a:ext uri="{FF2B5EF4-FFF2-40B4-BE49-F238E27FC236}">
                  <a16:creationId xmlns:a16="http://schemas.microsoft.com/office/drawing/2014/main" id="{2B0111F6-8A72-43EC-8653-851CCDF549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0" y="497"/>
            <a:ext cx="1350" cy="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3" name="Visio" r:id="rId8" imgW="3223457" imgH="5553883" progId="Visio.Drawing.11">
                    <p:embed/>
                  </p:oleObj>
                </mc:Choice>
                <mc:Fallback>
                  <p:oleObj name="Visio" r:id="rId8" imgW="3223457" imgH="5553883" progId="Visio.Drawing.11">
                    <p:embed/>
                    <p:pic>
                      <p:nvPicPr>
                        <p:cNvPr id="2054" name="Object 4">
                          <a:extLst>
                            <a:ext uri="{FF2B5EF4-FFF2-40B4-BE49-F238E27FC236}">
                              <a16:creationId xmlns:a16="http://schemas.microsoft.com/office/drawing/2014/main" id="{2B0111F6-8A72-43EC-8653-851CCDF549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" y="497"/>
                          <a:ext cx="1350" cy="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AutoShape 13">
              <a:extLst>
                <a:ext uri="{FF2B5EF4-FFF2-40B4-BE49-F238E27FC236}">
                  <a16:creationId xmlns:a16="http://schemas.microsoft.com/office/drawing/2014/main" id="{55336702-1B18-4FF5-A498-A32B784A4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21499">
              <a:off x="2161" y="1936"/>
              <a:ext cx="192" cy="866"/>
            </a:xfrm>
            <a:prstGeom prst="upDownArrow">
              <a:avLst>
                <a:gd name="adj1" fmla="val 50000"/>
                <a:gd name="adj2" fmla="val 90208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BBEB5BF4-FE73-450F-B2A1-42B6379F04A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048000"/>
            <a:ext cx="2730500" cy="1905000"/>
            <a:chOff x="3792" y="1920"/>
            <a:chExt cx="1720" cy="1200"/>
          </a:xfrm>
        </p:grpSpPr>
        <p:graphicFrame>
          <p:nvGraphicFramePr>
            <p:cNvPr id="2053" name="Object 3">
              <a:extLst>
                <a:ext uri="{FF2B5EF4-FFF2-40B4-BE49-F238E27FC236}">
                  <a16:creationId xmlns:a16="http://schemas.microsoft.com/office/drawing/2014/main" id="{E9CB722C-DF2D-4010-A529-B30A191AAB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1920"/>
            <a:ext cx="100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4" name="Visio" r:id="rId10" imgW="2333801" imgH="2801686" progId="Visio.Drawing.11">
                    <p:embed/>
                  </p:oleObj>
                </mc:Choice>
                <mc:Fallback>
                  <p:oleObj name="Visio" r:id="rId10" imgW="2333801" imgH="2801686" progId="Visio.Drawing.11">
                    <p:embed/>
                    <p:pic>
                      <p:nvPicPr>
                        <p:cNvPr id="2053" name="Object 3">
                          <a:extLst>
                            <a:ext uri="{FF2B5EF4-FFF2-40B4-BE49-F238E27FC236}">
                              <a16:creationId xmlns:a16="http://schemas.microsoft.com/office/drawing/2014/main" id="{E9CB722C-DF2D-4010-A529-B30A191AAB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920"/>
                          <a:ext cx="100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AutoShape 14">
              <a:extLst>
                <a:ext uri="{FF2B5EF4-FFF2-40B4-BE49-F238E27FC236}">
                  <a16:creationId xmlns:a16="http://schemas.microsoft.com/office/drawing/2014/main" id="{C47933BB-101D-4216-8E25-A92234197D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09115">
              <a:off x="4056" y="2280"/>
              <a:ext cx="192" cy="720"/>
            </a:xfrm>
            <a:prstGeom prst="upDownArrow">
              <a:avLst>
                <a:gd name="adj1" fmla="val 50000"/>
                <a:gd name="adj2" fmla="val 75000"/>
              </a:avLst>
            </a:prstGeom>
            <a:gradFill rotWithShape="0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9" name="Rectangle 18">
            <a:extLst>
              <a:ext uri="{FF2B5EF4-FFF2-40B4-BE49-F238E27FC236}">
                <a16:creationId xmlns:a16="http://schemas.microsoft.com/office/drawing/2014/main" id="{2519D1CC-C812-4FD8-947D-5E663612D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Taskmaster Architecture Overview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F94AD4DC-B300-4836-B94E-5E3D02EE8E5A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1017588"/>
            <a:ext cx="1600200" cy="2420937"/>
            <a:chOff x="2529" y="641"/>
            <a:chExt cx="1008" cy="1525"/>
          </a:xfrm>
        </p:grpSpPr>
        <p:graphicFrame>
          <p:nvGraphicFramePr>
            <p:cNvPr id="2052" name="Object 2">
              <a:extLst>
                <a:ext uri="{FF2B5EF4-FFF2-40B4-BE49-F238E27FC236}">
                  <a16:creationId xmlns:a16="http://schemas.microsoft.com/office/drawing/2014/main" id="{96E7F1CD-720B-41EB-AFD0-AEF7731B04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29" y="641"/>
            <a:ext cx="1008" cy="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5" name="Visio" r:id="rId12" imgW="2376540" imgH="2029001" progId="Visio.Drawing.11">
                    <p:embed/>
                  </p:oleObj>
                </mc:Choice>
                <mc:Fallback>
                  <p:oleObj name="Visio" r:id="rId12" imgW="2376540" imgH="2029001" progId="Visio.Drawing.11">
                    <p:embed/>
                    <p:pic>
                      <p:nvPicPr>
                        <p:cNvPr id="2052" name="Object 2">
                          <a:extLst>
                            <a:ext uri="{FF2B5EF4-FFF2-40B4-BE49-F238E27FC236}">
                              <a16:creationId xmlns:a16="http://schemas.microsoft.com/office/drawing/2014/main" id="{96E7F1CD-720B-41EB-AFD0-AEF7731B04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" y="641"/>
                          <a:ext cx="1008" cy="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5" name="AutoShape 15">
              <a:extLst>
                <a:ext uri="{FF2B5EF4-FFF2-40B4-BE49-F238E27FC236}">
                  <a16:creationId xmlns:a16="http://schemas.microsoft.com/office/drawing/2014/main" id="{DF7BF11F-D564-4677-B884-FEBA6E8EB0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9620">
              <a:off x="2980" y="1501"/>
              <a:ext cx="192" cy="665"/>
            </a:xfrm>
            <a:prstGeom prst="upDownArrow">
              <a:avLst>
                <a:gd name="adj1" fmla="val 50000"/>
                <a:gd name="adj2" fmla="val 69271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6" name="Object 1">
            <a:extLst>
              <a:ext uri="{FF2B5EF4-FFF2-40B4-BE49-F238E27FC236}">
                <a16:creationId xmlns:a16="http://schemas.microsoft.com/office/drawing/2014/main" id="{E3BE12F9-2C9B-416A-A88B-964B0C3112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0663" y="1371600"/>
          <a:ext cx="17907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Visio" r:id="rId14" imgW="2376540" imgH="1611728" progId="Visio.Drawing.11">
                  <p:embed/>
                </p:oleObj>
              </mc:Choice>
              <mc:Fallback>
                <p:oleObj name="Visio" r:id="rId14" imgW="2376540" imgH="1611728" progId="Visio.Drawing.11">
                  <p:embed/>
                  <p:pic>
                    <p:nvPicPr>
                      <p:cNvPr id="16" name="Object 1">
                        <a:extLst>
                          <a:ext uri="{FF2B5EF4-FFF2-40B4-BE49-F238E27FC236}">
                            <a16:creationId xmlns:a16="http://schemas.microsoft.com/office/drawing/2014/main" id="{E3BE12F9-2C9B-416A-A88B-964B0C311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1371600"/>
                        <a:ext cx="17907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8">
            <a:extLst>
              <a:ext uri="{FF2B5EF4-FFF2-40B4-BE49-F238E27FC236}">
                <a16:creationId xmlns:a16="http://schemas.microsoft.com/office/drawing/2014/main" id="{CAEFCA03-53E6-45B4-9FEA-C912F00FFD57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1752600"/>
            <a:ext cx="5089525" cy="1301750"/>
            <a:chOff x="1632" y="1104"/>
            <a:chExt cx="3206" cy="820"/>
          </a:xfrm>
        </p:grpSpPr>
        <p:sp>
          <p:nvSpPr>
            <p:cNvPr id="2062" name="AutoShape 16">
              <a:extLst>
                <a:ext uri="{FF2B5EF4-FFF2-40B4-BE49-F238E27FC236}">
                  <a16:creationId xmlns:a16="http://schemas.microsoft.com/office/drawing/2014/main" id="{7D60750A-6AE9-4A89-A504-FCA5026248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9275">
              <a:off x="3715" y="893"/>
              <a:ext cx="155" cy="578"/>
            </a:xfrm>
            <a:prstGeom prst="upDownArrow">
              <a:avLst>
                <a:gd name="adj1" fmla="val 50000"/>
                <a:gd name="adj2" fmla="val 74581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63" name="AutoShape 17">
              <a:extLst>
                <a:ext uri="{FF2B5EF4-FFF2-40B4-BE49-F238E27FC236}">
                  <a16:creationId xmlns:a16="http://schemas.microsoft.com/office/drawing/2014/main" id="{D705B524-8B7D-4B87-B727-16BB3A8940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52732">
              <a:off x="4694" y="1636"/>
              <a:ext cx="144" cy="288"/>
            </a:xfrm>
            <a:prstGeom prst="upDownArrow">
              <a:avLst>
                <a:gd name="adj1" fmla="val 50000"/>
                <a:gd name="adj2" fmla="val 40000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64" name="AutoShape 27">
              <a:extLst>
                <a:ext uri="{FF2B5EF4-FFF2-40B4-BE49-F238E27FC236}">
                  <a16:creationId xmlns:a16="http://schemas.microsoft.com/office/drawing/2014/main" id="{75F28AC5-8F5D-4C6A-ABB7-0558C3CD7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70099">
              <a:off x="2790" y="485"/>
              <a:ext cx="181" cy="2497"/>
            </a:xfrm>
            <a:prstGeom prst="upDownArrow">
              <a:avLst>
                <a:gd name="adj1" fmla="val 50000"/>
                <a:gd name="adj2" fmla="val 275912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0AC25FA-47A6-4244-B795-18959F77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-136525"/>
            <a:ext cx="8458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34A98"/>
                </a:solidFill>
                <a:latin typeface="Verdana" panose="020B0604030504040204" pitchFamily="34" charset="0"/>
              </a:rPr>
              <a:t>Rules Innovation</a:t>
            </a: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71B6B7EC-0E68-4753-84D8-E139EB75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336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1989 - PC-based Forms Processing</a:t>
            </a:r>
          </a:p>
        </p:txBody>
      </p:sp>
      <p:sp>
        <p:nvSpPr>
          <p:cNvPr id="21508" name="TextBox 8">
            <a:extLst>
              <a:ext uri="{FF2B5EF4-FFF2-40B4-BE49-F238E27FC236}">
                <a16:creationId xmlns:a16="http://schemas.microsoft.com/office/drawing/2014/main" id="{5B6E312E-E86A-4C6F-A3DC-6F305A2D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1992 – 1</a:t>
            </a:r>
            <a:r>
              <a:rPr lang="en-US" altLang="en-US" sz="1800" b="1" baseline="30000"/>
              <a:t>st</a:t>
            </a:r>
            <a:r>
              <a:rPr lang="en-US" altLang="en-US" sz="1800" b="1"/>
              <a:t> PC ICR Solution</a:t>
            </a:r>
          </a:p>
        </p:txBody>
      </p:sp>
      <p:sp>
        <p:nvSpPr>
          <p:cNvPr id="21509" name="TextBox 9">
            <a:extLst>
              <a:ext uri="{FF2B5EF4-FFF2-40B4-BE49-F238E27FC236}">
                <a16:creationId xmlns:a16="http://schemas.microsoft.com/office/drawing/2014/main" id="{C6E3A251-0ECF-4148-8420-56C2C796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1994 – Integrated Capture Workflow</a:t>
            </a:r>
          </a:p>
        </p:txBody>
      </p:sp>
      <p:sp>
        <p:nvSpPr>
          <p:cNvPr id="21510" name="TextBox 13">
            <a:extLst>
              <a:ext uri="{FF2B5EF4-FFF2-40B4-BE49-F238E27FC236}">
                <a16:creationId xmlns:a16="http://schemas.microsoft.com/office/drawing/2014/main" id="{8E13FE66-6547-4B8B-8A14-F5E1D43A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1998 – Healthcare Claims Processing</a:t>
            </a:r>
          </a:p>
        </p:txBody>
      </p:sp>
      <p:sp>
        <p:nvSpPr>
          <p:cNvPr id="21511" name="TextBox 14">
            <a:extLst>
              <a:ext uri="{FF2B5EF4-FFF2-40B4-BE49-F238E27FC236}">
                <a16:creationId xmlns:a16="http://schemas.microsoft.com/office/drawing/2014/main" id="{FB6CDB1F-387A-4034-BF68-2D6B97824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2000 – </a:t>
            </a:r>
            <a:r>
              <a:rPr lang="en-US" altLang="en-US" sz="1800" b="1" i="1"/>
              <a:t>Web-based Capture</a:t>
            </a:r>
          </a:p>
        </p:txBody>
      </p:sp>
      <p:sp>
        <p:nvSpPr>
          <p:cNvPr id="21512" name="TextBox 15">
            <a:extLst>
              <a:ext uri="{FF2B5EF4-FFF2-40B4-BE49-F238E27FC236}">
                <a16:creationId xmlns:a16="http://schemas.microsoft.com/office/drawing/2014/main" id="{4E862939-C74B-4A67-A884-3C99B4E7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386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2002 – Invoice Processing</a:t>
            </a:r>
          </a:p>
        </p:txBody>
      </p:sp>
      <p:sp>
        <p:nvSpPr>
          <p:cNvPr id="21513" name="TextBox 16">
            <a:extLst>
              <a:ext uri="{FF2B5EF4-FFF2-40B4-BE49-F238E27FC236}">
                <a16:creationId xmlns:a16="http://schemas.microsoft.com/office/drawing/2014/main" id="{A5488D8D-A2DD-427D-AD4A-0D1CD4A9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1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2006 – Capture Web Services</a:t>
            </a:r>
          </a:p>
        </p:txBody>
      </p:sp>
      <p:sp>
        <p:nvSpPr>
          <p:cNvPr id="21514" name="TextBox 17">
            <a:extLst>
              <a:ext uri="{FF2B5EF4-FFF2-40B4-BE49-F238E27FC236}">
                <a16:creationId xmlns:a16="http://schemas.microsoft.com/office/drawing/2014/main" id="{6ACAD1BB-B1D0-4347-A13C-F3F0F9AC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455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2007 – Document ID with Text Analytics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B9891E22-8553-4F7C-AEA8-F45D309D02DB}"/>
              </a:ext>
            </a:extLst>
          </p:cNvPr>
          <p:cNvSpPr/>
          <p:nvPr/>
        </p:nvSpPr>
        <p:spPr>
          <a:xfrm>
            <a:off x="457200" y="3124200"/>
            <a:ext cx="1600200" cy="5334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EE61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/>
              <a:t>1988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ECD2BEB-839B-4F20-9DE3-460DD8124236}"/>
              </a:ext>
            </a:extLst>
          </p:cNvPr>
          <p:cNvSpPr/>
          <p:nvPr/>
        </p:nvSpPr>
        <p:spPr>
          <a:xfrm>
            <a:off x="2209800" y="3124200"/>
            <a:ext cx="1295400" cy="5334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EE61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BB56991-FAFE-4601-B74E-DAD6F31C037A}"/>
              </a:ext>
            </a:extLst>
          </p:cNvPr>
          <p:cNvSpPr/>
          <p:nvPr/>
        </p:nvSpPr>
        <p:spPr>
          <a:xfrm>
            <a:off x="3657600" y="3124200"/>
            <a:ext cx="1295400" cy="5334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EE61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0FC5D8F-FFDD-418D-8070-C9BABD3B6E7A}"/>
              </a:ext>
            </a:extLst>
          </p:cNvPr>
          <p:cNvSpPr/>
          <p:nvPr/>
        </p:nvSpPr>
        <p:spPr>
          <a:xfrm>
            <a:off x="5105400" y="3124200"/>
            <a:ext cx="1447800" cy="5334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EE61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E73F65-7C60-4B51-B1A0-E50602BCA3F8}"/>
              </a:ext>
            </a:extLst>
          </p:cNvPr>
          <p:cNvCxnSpPr/>
          <p:nvPr/>
        </p:nvCxnSpPr>
        <p:spPr>
          <a:xfrm rot="5400000">
            <a:off x="627856" y="2953544"/>
            <a:ext cx="420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B548A2-FE64-4625-8215-750C529B0437}"/>
              </a:ext>
            </a:extLst>
          </p:cNvPr>
          <p:cNvCxnSpPr/>
          <p:nvPr/>
        </p:nvCxnSpPr>
        <p:spPr>
          <a:xfrm rot="5400000">
            <a:off x="1314450" y="3790950"/>
            <a:ext cx="420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FEC8B9-2A27-4C95-85B2-93DF74EE2E96}"/>
              </a:ext>
            </a:extLst>
          </p:cNvPr>
          <p:cNvCxnSpPr/>
          <p:nvPr/>
        </p:nvCxnSpPr>
        <p:spPr>
          <a:xfrm rot="5400000">
            <a:off x="1962944" y="2488406"/>
            <a:ext cx="12573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DCBB2E-005F-4D7E-9DCD-BD429D68B2A2}"/>
              </a:ext>
            </a:extLst>
          </p:cNvPr>
          <p:cNvCxnSpPr/>
          <p:nvPr/>
        </p:nvCxnSpPr>
        <p:spPr>
          <a:xfrm rot="5400000">
            <a:off x="3371850" y="2952750"/>
            <a:ext cx="420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BB31F7-A338-4AB0-A41F-EB1B9A1CCC62}"/>
              </a:ext>
            </a:extLst>
          </p:cNvPr>
          <p:cNvCxnSpPr/>
          <p:nvPr/>
        </p:nvCxnSpPr>
        <p:spPr>
          <a:xfrm rot="5400000">
            <a:off x="2571750" y="4210050"/>
            <a:ext cx="12588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B1A483-3735-4F5A-B8EC-13F186D0717A}"/>
              </a:ext>
            </a:extLst>
          </p:cNvPr>
          <p:cNvCxnSpPr/>
          <p:nvPr/>
        </p:nvCxnSpPr>
        <p:spPr>
          <a:xfrm rot="5400000">
            <a:off x="4210050" y="3790950"/>
            <a:ext cx="420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0B037D-2D52-440B-8DE4-81AEE7BF5637}"/>
              </a:ext>
            </a:extLst>
          </p:cNvPr>
          <p:cNvCxnSpPr/>
          <p:nvPr/>
        </p:nvCxnSpPr>
        <p:spPr>
          <a:xfrm rot="5400000">
            <a:off x="4171950" y="2533650"/>
            <a:ext cx="12588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1EE146-AA1D-43A2-BCA9-0E441E47ACCA}"/>
              </a:ext>
            </a:extLst>
          </p:cNvPr>
          <p:cNvCxnSpPr/>
          <p:nvPr/>
        </p:nvCxnSpPr>
        <p:spPr>
          <a:xfrm rot="5400000">
            <a:off x="5314950" y="4210050"/>
            <a:ext cx="12588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C8CBFC-A604-4F64-9FBF-0E9DA15C7A7D}"/>
              </a:ext>
            </a:extLst>
          </p:cNvPr>
          <p:cNvSpPr/>
          <p:nvPr/>
        </p:nvSpPr>
        <p:spPr>
          <a:xfrm>
            <a:off x="6623191" y="2823632"/>
            <a:ext cx="2370667" cy="1291167"/>
          </a:xfrm>
          <a:prstGeom prst="roundRect">
            <a:avLst/>
          </a:prstGeom>
          <a:solidFill>
            <a:srgbClr val="FFD653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2009-10</a:t>
            </a:r>
          </a:p>
          <a:p>
            <a:pPr algn="ctr">
              <a:defRPr/>
            </a:pPr>
            <a:r>
              <a:rPr lang="en-US" sz="1800" b="1" dirty="0" err="1">
                <a:solidFill>
                  <a:schemeClr val="tx1"/>
                </a:solidFill>
                <a:cs typeface="Arial" charset="0"/>
              </a:rPr>
              <a:t>Rulerunner</a:t>
            </a: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 Quattro</a:t>
            </a:r>
          </a:p>
          <a:p>
            <a:pPr algn="ctr">
              <a:defRPr/>
            </a:pPr>
            <a:r>
              <a:rPr lang="en-US" sz="1800" b="1" dirty="0" err="1">
                <a:solidFill>
                  <a:schemeClr val="tx1"/>
                </a:solidFill>
                <a:cs typeface="Arial" charset="0"/>
              </a:rPr>
              <a:t>FastDoc</a:t>
            </a: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 Capture</a:t>
            </a:r>
          </a:p>
          <a:p>
            <a:pPr algn="ctr">
              <a:defRPr/>
            </a:pPr>
            <a:r>
              <a:rPr lang="en-US" sz="1800" b="1" dirty="0" err="1">
                <a:solidFill>
                  <a:schemeClr val="tx1"/>
                </a:solidFill>
                <a:cs typeface="Arial" charset="0"/>
              </a:rPr>
              <a:t>eDoc</a:t>
            </a: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 Actions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530" name="TextBox 16">
            <a:extLst>
              <a:ext uri="{FF2B5EF4-FFF2-40B4-BE49-F238E27FC236}">
                <a16:creationId xmlns:a16="http://schemas.microsoft.com/office/drawing/2014/main" id="{A1EEFFF0-13F4-4B03-8606-496ADFA1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2008 – Flex</a:t>
            </a:r>
            <a:br>
              <a:rPr lang="en-US" altLang="en-US" sz="1800" b="1"/>
            </a:br>
            <a:r>
              <a:rPr lang="en-US" altLang="en-US" sz="1800" b="1"/>
              <a:t>Agile Implementation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B32FB1-AF77-498D-BA21-76346084109D}"/>
              </a:ext>
            </a:extLst>
          </p:cNvPr>
          <p:cNvCxnSpPr/>
          <p:nvPr/>
        </p:nvCxnSpPr>
        <p:spPr>
          <a:xfrm rot="5400000">
            <a:off x="5983288" y="2628900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>
            <a:extLst>
              <a:ext uri="{FF2B5EF4-FFF2-40B4-BE49-F238E27FC236}">
                <a16:creationId xmlns:a16="http://schemas.microsoft.com/office/drawing/2014/main" id="{6D85EF79-6D68-45A1-AECB-5FEC19A76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8686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New Capture Paradigm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192E1B2-6636-4E23-BDE8-FE984BC2CCD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752600"/>
            <a:ext cx="1676400" cy="1127125"/>
            <a:chOff x="432" y="1104"/>
            <a:chExt cx="1056" cy="710"/>
          </a:xfrm>
        </p:grpSpPr>
        <p:graphicFrame>
          <p:nvGraphicFramePr>
            <p:cNvPr id="3078" name="Object 6">
              <a:extLst>
                <a:ext uri="{FF2B5EF4-FFF2-40B4-BE49-F238E27FC236}">
                  <a16:creationId xmlns:a16="http://schemas.microsoft.com/office/drawing/2014/main" id="{38CDA5AB-889C-4C3C-BE40-C70BA4A0F5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1104"/>
            <a:ext cx="1056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7" name="Visio" r:id="rId4" imgW="2082987" imgH="1401405" progId="Visio.Drawing.11">
                    <p:embed/>
                  </p:oleObj>
                </mc:Choice>
                <mc:Fallback>
                  <p:oleObj name="Visio" r:id="rId4" imgW="2082987" imgH="1401405" progId="Visio.Drawing.11">
                    <p:embed/>
                    <p:pic>
                      <p:nvPicPr>
                        <p:cNvPr id="3078" name="Object 6">
                          <a:extLst>
                            <a:ext uri="{FF2B5EF4-FFF2-40B4-BE49-F238E27FC236}">
                              <a16:creationId xmlns:a16="http://schemas.microsoft.com/office/drawing/2014/main" id="{38CDA5AB-889C-4C3C-BE40-C70BA4A0F5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04"/>
                          <a:ext cx="1056" cy="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5">
              <a:extLst>
                <a:ext uri="{FF2B5EF4-FFF2-40B4-BE49-F238E27FC236}">
                  <a16:creationId xmlns:a16="http://schemas.microsoft.com/office/drawing/2014/main" id="{85FCF291-F07A-4010-9814-A9EFE14D8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296"/>
              <a:ext cx="960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Scan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CCF647A9-2264-48FF-AB20-4F384548C15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752600"/>
            <a:ext cx="1676400" cy="1127125"/>
            <a:chOff x="1680" y="1104"/>
            <a:chExt cx="1056" cy="710"/>
          </a:xfrm>
        </p:grpSpPr>
        <p:graphicFrame>
          <p:nvGraphicFramePr>
            <p:cNvPr id="3077" name="Object 5">
              <a:extLst>
                <a:ext uri="{FF2B5EF4-FFF2-40B4-BE49-F238E27FC236}">
                  <a16:creationId xmlns:a16="http://schemas.microsoft.com/office/drawing/2014/main" id="{4D724DC5-845B-434E-BD88-1651E614DC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1104"/>
            <a:ext cx="1056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8" name="Visio" r:id="rId6" imgW="2082987" imgH="1401405" progId="Visio.Drawing.11">
                    <p:embed/>
                  </p:oleObj>
                </mc:Choice>
                <mc:Fallback>
                  <p:oleObj name="Visio" r:id="rId6" imgW="2082987" imgH="1401405" progId="Visio.Drawing.11">
                    <p:embed/>
                    <p:pic>
                      <p:nvPicPr>
                        <p:cNvPr id="3077" name="Object 5">
                          <a:extLst>
                            <a:ext uri="{FF2B5EF4-FFF2-40B4-BE49-F238E27FC236}">
                              <a16:creationId xmlns:a16="http://schemas.microsoft.com/office/drawing/2014/main" id="{4D724DC5-845B-434E-BD88-1651E614DC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104"/>
                          <a:ext cx="1056" cy="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Text Box 8">
              <a:extLst>
                <a:ext uri="{FF2B5EF4-FFF2-40B4-BE49-F238E27FC236}">
                  <a16:creationId xmlns:a16="http://schemas.microsoft.com/office/drawing/2014/main" id="{200C682F-C778-4602-89BD-1252EF0B0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296"/>
              <a:ext cx="9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Recog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383AB759-3C63-4426-A3F0-2AFBE567776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52600"/>
            <a:ext cx="1676400" cy="1127125"/>
            <a:chOff x="2880" y="1104"/>
            <a:chExt cx="1056" cy="710"/>
          </a:xfrm>
        </p:grpSpPr>
        <p:graphicFrame>
          <p:nvGraphicFramePr>
            <p:cNvPr id="3076" name="Object 4">
              <a:extLst>
                <a:ext uri="{FF2B5EF4-FFF2-40B4-BE49-F238E27FC236}">
                  <a16:creationId xmlns:a16="http://schemas.microsoft.com/office/drawing/2014/main" id="{8F06D2C1-02B3-44DB-B71B-6E17FEB921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104"/>
            <a:ext cx="1056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9" name="Visio" r:id="rId8" imgW="2082987" imgH="1401405" progId="Visio.Drawing.11">
                    <p:embed/>
                  </p:oleObj>
                </mc:Choice>
                <mc:Fallback>
                  <p:oleObj name="Visio" r:id="rId8" imgW="2082987" imgH="1401405" progId="Visio.Drawing.11">
                    <p:embed/>
                    <p:pic>
                      <p:nvPicPr>
                        <p:cNvPr id="3076" name="Object 4">
                          <a:extLst>
                            <a:ext uri="{FF2B5EF4-FFF2-40B4-BE49-F238E27FC236}">
                              <a16:creationId xmlns:a16="http://schemas.microsoft.com/office/drawing/2014/main" id="{8F06D2C1-02B3-44DB-B71B-6E17FEB921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104"/>
                          <a:ext cx="1056" cy="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Text Box 11">
              <a:extLst>
                <a:ext uri="{FF2B5EF4-FFF2-40B4-BE49-F238E27FC236}">
                  <a16:creationId xmlns:a16="http://schemas.microsoft.com/office/drawing/2014/main" id="{92D48899-71E8-4CDE-86C1-53ADDFF9C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296"/>
              <a:ext cx="9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Verify</a:t>
              </a: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3500A4DD-9AE0-4960-9495-AB6B16DCF2F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752600"/>
            <a:ext cx="1676400" cy="1127125"/>
            <a:chOff x="4128" y="1104"/>
            <a:chExt cx="1056" cy="710"/>
          </a:xfrm>
        </p:grpSpPr>
        <p:graphicFrame>
          <p:nvGraphicFramePr>
            <p:cNvPr id="3075" name="Object 3">
              <a:extLst>
                <a:ext uri="{FF2B5EF4-FFF2-40B4-BE49-F238E27FC236}">
                  <a16:creationId xmlns:a16="http://schemas.microsoft.com/office/drawing/2014/main" id="{630D8999-AC7B-40FA-B009-1E39A74CE8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1104"/>
            <a:ext cx="1056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0" name="Visio" r:id="rId10" imgW="2082987" imgH="1401405" progId="Visio.Drawing.11">
                    <p:embed/>
                  </p:oleObj>
                </mc:Choice>
                <mc:Fallback>
                  <p:oleObj name="Visio" r:id="rId10" imgW="2082987" imgH="1401405" progId="Visio.Drawing.11">
                    <p:embed/>
                    <p:pic>
                      <p:nvPicPr>
                        <p:cNvPr id="3075" name="Object 3">
                          <a:extLst>
                            <a:ext uri="{FF2B5EF4-FFF2-40B4-BE49-F238E27FC236}">
                              <a16:creationId xmlns:a16="http://schemas.microsoft.com/office/drawing/2014/main" id="{630D8999-AC7B-40FA-B009-1E39A74CE8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104"/>
                          <a:ext cx="1056" cy="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14">
              <a:extLst>
                <a:ext uri="{FF2B5EF4-FFF2-40B4-BE49-F238E27FC236}">
                  <a16:creationId xmlns:a16="http://schemas.microsoft.com/office/drawing/2014/main" id="{09572E3E-C2A6-432E-AA27-5300A5E7C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296"/>
              <a:ext cx="100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3399"/>
                  </a:solidFill>
                </a:rPr>
                <a:t>Export</a:t>
              </a: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6D0C8C65-5C87-4F1D-9368-30F81243F572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2692400"/>
            <a:ext cx="4394200" cy="3051175"/>
            <a:chOff x="2258719" y="2691674"/>
            <a:chExt cx="4394494" cy="3051901"/>
          </a:xfrm>
        </p:grpSpPr>
        <p:graphicFrame>
          <p:nvGraphicFramePr>
            <p:cNvPr id="3074" name="Object 2">
              <a:extLst>
                <a:ext uri="{FF2B5EF4-FFF2-40B4-BE49-F238E27FC236}">
                  <a16:creationId xmlns:a16="http://schemas.microsoft.com/office/drawing/2014/main" id="{F2AF8944-B931-4D34-AD85-1013772433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6600" y="4343400"/>
            <a:ext cx="2082800" cy="140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1" name="Visio" r:id="rId12" imgW="2082987" imgH="1401405" progId="Visio.Drawing.11">
                    <p:embed/>
                  </p:oleObj>
                </mc:Choice>
                <mc:Fallback>
                  <p:oleObj name="Visio" r:id="rId12" imgW="2082987" imgH="1401405" progId="Visio.Drawing.11">
                    <p:embed/>
                    <p:pic>
                      <p:nvPicPr>
                        <p:cNvPr id="3074" name="Object 2">
                          <a:extLst>
                            <a:ext uri="{FF2B5EF4-FFF2-40B4-BE49-F238E27FC236}">
                              <a16:creationId xmlns:a16="http://schemas.microsoft.com/office/drawing/2014/main" id="{F2AF8944-B931-4D34-AD85-1013772433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4343400"/>
                          <a:ext cx="2082800" cy="1400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AutoShape 18">
              <a:extLst>
                <a:ext uri="{FF2B5EF4-FFF2-40B4-BE49-F238E27FC236}">
                  <a16:creationId xmlns:a16="http://schemas.microsoft.com/office/drawing/2014/main" id="{E2EBD462-2D6E-4030-9EE3-C81D2DBF5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52077">
              <a:off x="3629025" y="2900363"/>
              <a:ext cx="533400" cy="1371600"/>
            </a:xfrm>
            <a:prstGeom prst="upDownArrow">
              <a:avLst>
                <a:gd name="adj1" fmla="val 50000"/>
                <a:gd name="adj2" fmla="val 51429"/>
              </a:avLst>
            </a:prstGeom>
            <a:gradFill rotWithShape="0">
              <a:gsLst>
                <a:gs pos="0">
                  <a:srgbClr val="00FF00"/>
                </a:gs>
                <a:gs pos="6100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6" name="AutoShape 19">
              <a:extLst>
                <a:ext uri="{FF2B5EF4-FFF2-40B4-BE49-F238E27FC236}">
                  <a16:creationId xmlns:a16="http://schemas.microsoft.com/office/drawing/2014/main" id="{DDE0626F-5AF0-4CCA-9071-B11591E56D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2125">
              <a:off x="4800600" y="2957513"/>
              <a:ext cx="533400" cy="1371600"/>
            </a:xfrm>
            <a:prstGeom prst="upDownArrow">
              <a:avLst>
                <a:gd name="adj1" fmla="val 50000"/>
                <a:gd name="adj2" fmla="val 51429"/>
              </a:avLst>
            </a:prstGeom>
            <a:gradFill rotWithShape="0">
              <a:gsLst>
                <a:gs pos="0">
                  <a:srgbClr val="FF66FF"/>
                </a:gs>
                <a:gs pos="8000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7" name="AutoShape 20">
              <a:extLst>
                <a:ext uri="{FF2B5EF4-FFF2-40B4-BE49-F238E27FC236}">
                  <a16:creationId xmlns:a16="http://schemas.microsoft.com/office/drawing/2014/main" id="{21AD29B9-38CC-4914-AEB1-DCBDDCF920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98213">
              <a:off x="6119813" y="2797175"/>
              <a:ext cx="533400" cy="1828800"/>
            </a:xfrm>
            <a:prstGeom prst="upDownArrow">
              <a:avLst>
                <a:gd name="adj1" fmla="val 50000"/>
                <a:gd name="adj2" fmla="val 68571"/>
              </a:avLst>
            </a:prstGeom>
            <a:gradFill rotWithShape="0">
              <a:gsLst>
                <a:gs pos="0">
                  <a:srgbClr val="FFFF00"/>
                </a:gs>
                <a:gs pos="71001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8" name="AutoShape 20">
              <a:extLst>
                <a:ext uri="{FF2B5EF4-FFF2-40B4-BE49-F238E27FC236}">
                  <a16:creationId xmlns:a16="http://schemas.microsoft.com/office/drawing/2014/main" id="{5AAFB39B-E774-4D4C-8CCB-8DD0775624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258719" y="2691674"/>
              <a:ext cx="533400" cy="1828800"/>
            </a:xfrm>
            <a:prstGeom prst="upDownArrow">
              <a:avLst>
                <a:gd name="adj1" fmla="val 50000"/>
                <a:gd name="adj2" fmla="val 68571"/>
              </a:avLst>
            </a:prstGeom>
            <a:gradFill rotWithShape="0">
              <a:gsLst>
                <a:gs pos="0">
                  <a:srgbClr val="4AEAEE"/>
                </a:gs>
                <a:gs pos="80000">
                  <a:srgbClr val="4AEAEE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4B42384E-536C-4DF6-BD9F-C2BCA1E071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46038"/>
            <a:ext cx="8686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Wraps core capture capabilities</a:t>
            </a:r>
          </a:p>
        </p:txBody>
      </p:sp>
      <p:graphicFrame>
        <p:nvGraphicFramePr>
          <p:cNvPr id="477184" name="Object 0">
            <a:extLst>
              <a:ext uri="{FF2B5EF4-FFF2-40B4-BE49-F238E27FC236}">
                <a16:creationId xmlns:a16="http://schemas.microsoft.com/office/drawing/2014/main" id="{5528B2A8-F8C9-4608-891E-4F0E572AD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636713"/>
          <a:ext cx="5562600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Visio" r:id="rId4" imgW="2376540" imgH="1611728" progId="Visio.Drawing.11">
                  <p:embed/>
                </p:oleObj>
              </mc:Choice>
              <mc:Fallback>
                <p:oleObj name="Visio" r:id="rId4" imgW="2376540" imgH="1611728" progId="Visio.Drawing.11">
                  <p:embed/>
                  <p:pic>
                    <p:nvPicPr>
                      <p:cNvPr id="477184" name="Object 0">
                        <a:extLst>
                          <a:ext uri="{FF2B5EF4-FFF2-40B4-BE49-F238E27FC236}">
                            <a16:creationId xmlns:a16="http://schemas.microsoft.com/office/drawing/2014/main" id="{5528B2A8-F8C9-4608-891E-4F0E572AD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36713"/>
                        <a:ext cx="5562600" cy="377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2" name="Text Box 4">
            <a:extLst>
              <a:ext uri="{FF2B5EF4-FFF2-40B4-BE49-F238E27FC236}">
                <a16:creationId xmlns:a16="http://schemas.microsoft.com/office/drawing/2014/main" id="{C7170130-C0CB-46F9-B4E6-1134C032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43200"/>
            <a:ext cx="3886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è"/>
            </a:pPr>
            <a:r>
              <a:rPr lang="en-US" altLang="en-US" sz="1800" b="1"/>
              <a:t>Business rules/validations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è"/>
            </a:pPr>
            <a:r>
              <a:rPr lang="en-US" altLang="en-US" sz="1800" b="1"/>
              <a:t>Page/Doc identification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è"/>
            </a:pPr>
            <a:r>
              <a:rPr lang="en-US" altLang="en-US" sz="1800" b="1"/>
              <a:t>OCR, ICR, OMR, Bar codes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è"/>
            </a:pPr>
            <a:r>
              <a:rPr lang="en-US" altLang="en-US" sz="1800" b="1"/>
              <a:t>Dynamic location of data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è"/>
            </a:pPr>
            <a:r>
              <a:rPr lang="en-US" altLang="en-US" sz="1800" b="1"/>
              <a:t>Release of docs and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F358216-2F11-4B9C-BE92-6D815FF7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52336E1-E0FA-4133-BABB-3A4B504A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038" y="1235075"/>
            <a:ext cx="6765925" cy="4479925"/>
          </a:xfrm>
        </p:spPr>
        <p:txBody>
          <a:bodyPr/>
          <a:lstStyle/>
          <a:p>
            <a:r>
              <a:rPr lang="en-US" altLang="en-US" sz="2800"/>
              <a:t>Product Briefing</a:t>
            </a:r>
          </a:p>
          <a:p>
            <a:pPr lvl="1"/>
            <a:r>
              <a:rPr lang="en-US" altLang="en-US" sz="2800"/>
              <a:t>About Datacap</a:t>
            </a:r>
          </a:p>
          <a:p>
            <a:pPr lvl="1"/>
            <a:r>
              <a:rPr lang="en-US" altLang="en-US" sz="2800"/>
              <a:t>Rules</a:t>
            </a:r>
          </a:p>
          <a:p>
            <a:pPr lvl="1"/>
            <a:r>
              <a:rPr lang="en-US" altLang="en-US" sz="2800"/>
              <a:t>Demonstration</a:t>
            </a:r>
          </a:p>
          <a:p>
            <a:r>
              <a:rPr lang="en-US" altLang="en-US" sz="2800"/>
              <a:t>Competitive info</a:t>
            </a:r>
          </a:p>
          <a:p>
            <a:r>
              <a:rPr lang="en-US" altLang="en-US" sz="2800"/>
              <a:t>Resources</a:t>
            </a:r>
          </a:p>
          <a:p>
            <a:endParaRPr lang="en-US" altLang="en-US" sz="280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E163076-F143-46CC-81B4-D78311916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E57F5E-E7C1-4807-860A-9BD1B1FCC39A}" type="slidenum">
              <a:rPr lang="en-US" altLang="en-US" sz="800"/>
              <a:pPr eaLnBrk="1" hangingPunct="1"/>
              <a:t>2</a:t>
            </a:fld>
            <a:endParaRPr lang="en-US" altLang="en-US"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C281DE3-7F36-48F8-A3F3-3BCE6F1AA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8686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Building on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Rulerunner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Service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3F212403-AFBF-4FA9-A289-A78A856F75D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14600"/>
            <a:ext cx="2133600" cy="1371600"/>
            <a:chOff x="609600" y="2819400"/>
            <a:chExt cx="2133600" cy="1066800"/>
          </a:xfrm>
        </p:grpSpPr>
        <p:sp>
          <p:nvSpPr>
            <p:cNvPr id="22542" name="Rectangle 12">
              <a:extLst>
                <a:ext uri="{FF2B5EF4-FFF2-40B4-BE49-F238E27FC236}">
                  <a16:creationId xmlns:a16="http://schemas.microsoft.com/office/drawing/2014/main" id="{80AFEC0C-0F57-46CA-9BEC-03E9F637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819400"/>
              <a:ext cx="2133600" cy="10668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2543" name="Picture 8" descr="FastDoclogo6">
              <a:extLst>
                <a:ext uri="{FF2B5EF4-FFF2-40B4-BE49-F238E27FC236}">
                  <a16:creationId xmlns:a16="http://schemas.microsoft.com/office/drawing/2014/main" id="{525800E2-C25F-4C05-8BDA-493D3ADD2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087687"/>
              <a:ext cx="20574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2DFB620D-7506-44FF-B297-E5D911891D1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524000"/>
            <a:ext cx="3124200" cy="2362200"/>
            <a:chOff x="2743200" y="1524000"/>
            <a:chExt cx="3124200" cy="2362200"/>
          </a:xfrm>
        </p:grpSpPr>
        <p:sp>
          <p:nvSpPr>
            <p:cNvPr id="22538" name="Rectangle 13">
              <a:extLst>
                <a:ext uri="{FF2B5EF4-FFF2-40B4-BE49-F238E27FC236}">
                  <a16:creationId xmlns:a16="http://schemas.microsoft.com/office/drawing/2014/main" id="{92AB9D44-3F59-4FD0-8F1C-4FAB952C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524000"/>
              <a:ext cx="3048000" cy="23622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2539" name="Group 11">
              <a:extLst>
                <a:ext uri="{FF2B5EF4-FFF2-40B4-BE49-F238E27FC236}">
                  <a16:creationId xmlns:a16="http://schemas.microsoft.com/office/drawing/2014/main" id="{EC87995E-59DC-4B61-82C3-EEF1DE81B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2305050"/>
              <a:ext cx="3048000" cy="742950"/>
              <a:chOff x="381000" y="1676400"/>
              <a:chExt cx="3048000" cy="742950"/>
            </a:xfrm>
          </p:grpSpPr>
          <p:pic>
            <p:nvPicPr>
              <p:cNvPr id="22540" name="Picture 9" descr="TMC">
                <a:extLst>
                  <a:ext uri="{FF2B5EF4-FFF2-40B4-BE49-F238E27FC236}">
                    <a16:creationId xmlns:a16="http://schemas.microsoft.com/office/drawing/2014/main" id="{B4FCE884-0EC8-4260-B0BD-32BF86F665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676400"/>
                <a:ext cx="990600" cy="74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1" name="Text Box 10">
                <a:extLst>
                  <a:ext uri="{FF2B5EF4-FFF2-40B4-BE49-F238E27FC236}">
                    <a16:creationId xmlns:a16="http://schemas.microsoft.com/office/drawing/2014/main" id="{A4ABA34F-500D-4103-9606-375F31D44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828800"/>
                <a:ext cx="2286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Kozuka Gothic Pro H" pitchFamily="34" charset="-128"/>
                  </a:rPr>
                  <a:t>Taskmaster</a:t>
                </a:r>
              </a:p>
            </p:txBody>
          </p:sp>
        </p:grp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6B2F7389-8595-4CC2-9AB7-D4C6F76CD70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286000"/>
            <a:ext cx="2438400" cy="1600200"/>
            <a:chOff x="5791200" y="2133600"/>
            <a:chExt cx="2438400" cy="1752600"/>
          </a:xfrm>
        </p:grpSpPr>
        <p:sp>
          <p:nvSpPr>
            <p:cNvPr id="22536" name="Rectangle 14">
              <a:extLst>
                <a:ext uri="{FF2B5EF4-FFF2-40B4-BE49-F238E27FC236}">
                  <a16:creationId xmlns:a16="http://schemas.microsoft.com/office/drawing/2014/main" id="{D41C9474-50DA-45AC-9636-502716AD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133600"/>
              <a:ext cx="2438400" cy="1752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7" name="Rectangle 12">
              <a:extLst>
                <a:ext uri="{FF2B5EF4-FFF2-40B4-BE49-F238E27FC236}">
                  <a16:creationId xmlns:a16="http://schemas.microsoft.com/office/drawing/2014/main" id="{F0B00B2F-BE83-42C7-A46B-75EAC83C0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961" y="2829580"/>
              <a:ext cx="23054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Kozuka Gothic Pro H" pitchFamily="34" charset="-128"/>
                </a:rPr>
                <a:t>Non-Datacap</a:t>
              </a:r>
            </a:p>
          </p:txBody>
        </p:sp>
      </p:grpSp>
      <p:sp>
        <p:nvSpPr>
          <p:cNvPr id="22534" name="Rectangle 15">
            <a:extLst>
              <a:ext uri="{FF2B5EF4-FFF2-40B4-BE49-F238E27FC236}">
                <a16:creationId xmlns:a16="http://schemas.microsoft.com/office/drawing/2014/main" id="{CC4A035A-D5ED-4DBA-A4BE-6453730B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6200"/>
            <a:ext cx="7620000" cy="1447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TextBox 16">
            <a:extLst>
              <a:ext uri="{FF2B5EF4-FFF2-40B4-BE49-F238E27FC236}">
                <a16:creationId xmlns:a16="http://schemas.microsoft.com/office/drawing/2014/main" id="{8832638B-2D6B-4197-87DA-1D7F9EB6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688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Rulerunner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2EBB6BB-72CB-4D33-BEFC-51188B0D9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36525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Rulerunner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Service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5677744-1C5D-4FDA-A9A5-69D0B6A7C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325563"/>
            <a:ext cx="7681913" cy="447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Actions – the building block, written in .NET, VB Script, etc., that return </a:t>
            </a:r>
            <a:r>
              <a:rPr lang="en-US" altLang="en-US" sz="2400" b="1" i="1"/>
              <a:t>true</a:t>
            </a:r>
            <a:r>
              <a:rPr lang="en-US" altLang="en-US" sz="2400" b="1"/>
              <a:t> or </a:t>
            </a:r>
            <a:r>
              <a:rPr lang="en-US" altLang="en-US" sz="2400" b="1" i="1"/>
              <a:t>false</a:t>
            </a:r>
            <a:r>
              <a:rPr lang="en-US" altLang="en-US" sz="2400" b="1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Functions - A series of actions that execute as long as they return </a:t>
            </a:r>
            <a:r>
              <a:rPr lang="en-US" altLang="en-US" sz="2400" b="1" i="1"/>
              <a:t>true</a:t>
            </a:r>
            <a:r>
              <a:rPr lang="en-US" altLang="en-US" sz="2400" b="1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Rules – A group of functions executed until one completes with all actions </a:t>
            </a:r>
            <a:r>
              <a:rPr lang="en-US" altLang="en-US" sz="2400" b="1" i="1"/>
              <a:t>true.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Rules are </a:t>
            </a:r>
            <a:r>
              <a:rPr lang="en-US" altLang="en-US" sz="2400" b="1" i="1"/>
              <a:t>bound</a:t>
            </a:r>
            <a:r>
              <a:rPr lang="en-US" altLang="en-US" sz="2400" b="1"/>
              <a:t> to a field, page, document, or batch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/>
              <a:t>Reusable, flexible, rapid implementation, easy to modify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B5BC697-6DB6-4D61-9EAF-FAD6B1C8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3C5E4286-65D0-4C1F-B6CB-A69A25C7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ounded Rectangular Callout 7">
            <a:extLst>
              <a:ext uri="{FF2B5EF4-FFF2-40B4-BE49-F238E27FC236}">
                <a16:creationId xmlns:a16="http://schemas.microsoft.com/office/drawing/2014/main" id="{27DD4FA4-5325-4068-8C44-A6F4ED57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10000"/>
            <a:ext cx="1752600" cy="914400"/>
          </a:xfrm>
          <a:prstGeom prst="wedgeRoundRectCallout">
            <a:avLst>
              <a:gd name="adj1" fmla="val -94491"/>
              <a:gd name="adj2" fmla="val -51227"/>
              <a:gd name="adj3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Action in a rule…</a:t>
            </a:r>
          </a:p>
        </p:txBody>
      </p:sp>
      <p:sp>
        <p:nvSpPr>
          <p:cNvPr id="24581" name="Rounded Rectangular Callout 8">
            <a:extLst>
              <a:ext uri="{FF2B5EF4-FFF2-40B4-BE49-F238E27FC236}">
                <a16:creationId xmlns:a16="http://schemas.microsoft.com/office/drawing/2014/main" id="{933FA66B-46DA-4E48-A5EE-E5BE4234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2362200" cy="990600"/>
          </a:xfrm>
          <a:prstGeom prst="wedgeRoundRectCallout">
            <a:avLst>
              <a:gd name="adj1" fmla="val -76241"/>
              <a:gd name="adj2" fmla="val 57069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ounded Rectangular Callout 10">
            <a:extLst>
              <a:ext uri="{FF2B5EF4-FFF2-40B4-BE49-F238E27FC236}">
                <a16:creationId xmlns:a16="http://schemas.microsoft.com/office/drawing/2014/main" id="{2A8DC3B5-FA86-4881-B969-F36144C5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2362200" cy="990600"/>
          </a:xfrm>
          <a:prstGeom prst="wedgeRoundRectCallout">
            <a:avLst>
              <a:gd name="adj1" fmla="val 78597"/>
              <a:gd name="adj2" fmla="val 118611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Rule bound to field</a:t>
            </a:r>
          </a:p>
        </p:txBody>
      </p:sp>
      <p:sp>
        <p:nvSpPr>
          <p:cNvPr id="24583" name="Rounded Rectangular Callout 11">
            <a:extLst>
              <a:ext uri="{FF2B5EF4-FFF2-40B4-BE49-F238E27FC236}">
                <a16:creationId xmlns:a16="http://schemas.microsoft.com/office/drawing/2014/main" id="{C6C67344-B804-4317-93D6-81FE65A7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1676400" cy="914400"/>
          </a:xfrm>
          <a:prstGeom prst="wedgeRoundRectCallout">
            <a:avLst>
              <a:gd name="adj1" fmla="val 45477"/>
              <a:gd name="adj2" fmla="val 80148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Action library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6995D82-42D1-4EED-9833-E1D0E894E14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What is a </a:t>
            </a:r>
            <a:r>
              <a:rPr lang="en-US" altLang="en-US" sz="3600" i="1">
                <a:solidFill>
                  <a:srgbClr val="FF0000"/>
                </a:solidFill>
              </a:rPr>
              <a:t>Rule</a:t>
            </a:r>
            <a:r>
              <a:rPr lang="en-US" alt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BE4E1F8-1C14-4D09-A777-3E9613CCCB3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600200"/>
            <a:ext cx="7010400" cy="3200400"/>
          </a:xfrm>
        </p:spPr>
        <p:txBody>
          <a:bodyPr/>
          <a:lstStyle/>
          <a:p>
            <a:pPr marL="344488" indent="-228600" eaLnBrk="1" hangingPunct="1"/>
            <a:r>
              <a:rPr lang="en-US" altLang="en-US" b="1">
                <a:solidFill>
                  <a:srgbClr val="034A98"/>
                </a:solidFill>
              </a:rPr>
              <a:t>A set of steps, called Actions</a:t>
            </a:r>
          </a:p>
          <a:p>
            <a:pPr marL="344488" indent="-228600" eaLnBrk="1" hangingPunct="1"/>
            <a:r>
              <a:rPr lang="en-US" altLang="en-US" b="1">
                <a:solidFill>
                  <a:srgbClr val="034A98"/>
                </a:solidFill>
              </a:rPr>
              <a:t>Run on any object</a:t>
            </a:r>
          </a:p>
          <a:p>
            <a:pPr marL="1252538" lvl="1" indent="-390525" eaLnBrk="1" hangingPunct="1"/>
            <a:r>
              <a:rPr lang="en-US" altLang="en-US" sz="2800"/>
              <a:t>Batch, Document, Page, Field</a:t>
            </a:r>
          </a:p>
          <a:p>
            <a:pPr marL="344488" indent="-228600" eaLnBrk="1" hangingPunct="1"/>
            <a:r>
              <a:rPr lang="en-US" altLang="en-US" b="1">
                <a:solidFill>
                  <a:srgbClr val="034A98"/>
                </a:solidFill>
              </a:rPr>
              <a:t>Scripted or Compiled</a:t>
            </a:r>
          </a:p>
          <a:p>
            <a:pPr marL="344488" indent="-228600" eaLnBrk="1" hangingPunct="1"/>
            <a:r>
              <a:rPr lang="en-US" altLang="en-US" b="1">
                <a:solidFill>
                  <a:srgbClr val="034A98"/>
                </a:solidFill>
              </a:rPr>
              <a:t>Store and reuse from Rules Library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extLst>
              <a:ext uri="{FF2B5EF4-FFF2-40B4-BE49-F238E27FC236}">
                <a16:creationId xmlns:a16="http://schemas.microsoft.com/office/drawing/2014/main" id="{69E401A3-1CA1-44EB-A20C-96218EAC61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1857375"/>
            <a:ext cx="17430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An Action</a:t>
            </a:r>
          </a:p>
        </p:txBody>
      </p:sp>
      <p:sp>
        <p:nvSpPr>
          <p:cNvPr id="396291" name="Text Box 3">
            <a:extLst>
              <a:ext uri="{FF2B5EF4-FFF2-40B4-BE49-F238E27FC236}">
                <a16:creationId xmlns:a16="http://schemas.microsoft.com/office/drawing/2014/main" id="{C08597F7-4908-4588-9C34-D687E8C8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71775"/>
            <a:ext cx="502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TRUE or FALSE function that processes on a field, page, document, or batch.</a:t>
            </a:r>
          </a:p>
        </p:txBody>
      </p:sp>
      <p:sp>
        <p:nvSpPr>
          <p:cNvPr id="396292" name="Text Box 4">
            <a:extLst>
              <a:ext uri="{FF2B5EF4-FFF2-40B4-BE49-F238E27FC236}">
                <a16:creationId xmlns:a16="http://schemas.microsoft.com/office/drawing/2014/main" id="{62A1103F-2A39-40AF-8272-309FF6AB9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9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4D064DCD-4E0F-40A2-863C-2C8C49F1E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autoUpdateAnimBg="0"/>
      <p:bldP spid="39629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extLst>
              <a:ext uri="{FF2B5EF4-FFF2-40B4-BE49-F238E27FC236}">
                <a16:creationId xmlns:a16="http://schemas.microsoft.com/office/drawing/2014/main" id="{BF3DEBA1-AAE6-4F01-A9CC-B7AFB0E9C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1933575"/>
            <a:ext cx="1981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 Function</a:t>
            </a:r>
          </a:p>
        </p:txBody>
      </p:sp>
      <p:sp>
        <p:nvSpPr>
          <p:cNvPr id="398339" name="Text Box 3">
            <a:extLst>
              <a:ext uri="{FF2B5EF4-FFF2-40B4-BE49-F238E27FC236}">
                <a16:creationId xmlns:a16="http://schemas.microsoft.com/office/drawing/2014/main" id="{4344492F-26C1-4C79-BAE2-A53587A2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71775"/>
            <a:ext cx="502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 ordered list of actions that runs on an object until an action returns FALSE.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D71F4357-90E2-47DF-A4DF-0E5144B3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9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C1FAC82-8416-4947-B17D-CFB4F37F5D0B}"/>
              </a:ext>
            </a:extLst>
          </p:cNvPr>
          <p:cNvGrpSpPr>
            <a:grpSpLocks/>
          </p:cNvGrpSpPr>
          <p:nvPr/>
        </p:nvGrpSpPr>
        <p:grpSpPr bwMode="auto">
          <a:xfrm>
            <a:off x="0" y="1095375"/>
            <a:ext cx="4267200" cy="2133600"/>
            <a:chOff x="0" y="192"/>
            <a:chExt cx="2688" cy="1344"/>
          </a:xfrm>
        </p:grpSpPr>
        <p:sp>
          <p:nvSpPr>
            <p:cNvPr id="27655" name="Text Box 6">
              <a:extLst>
                <a:ext uri="{FF2B5EF4-FFF2-40B4-BE49-F238E27FC236}">
                  <a16:creationId xmlns:a16="http://schemas.microsoft.com/office/drawing/2014/main" id="{B9BF28C2-B923-491C-96AA-73D042BA9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27656" name="Text Box 7">
              <a:extLst>
                <a:ext uri="{FF2B5EF4-FFF2-40B4-BE49-F238E27FC236}">
                  <a16:creationId xmlns:a16="http://schemas.microsoft.com/office/drawing/2014/main" id="{7027019C-6678-40A0-AE79-785C10E6F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27657" name="Text Box 8">
              <a:extLst>
                <a:ext uri="{FF2B5EF4-FFF2-40B4-BE49-F238E27FC236}">
                  <a16:creationId xmlns:a16="http://schemas.microsoft.com/office/drawing/2014/main" id="{EACD2F55-DE17-481D-A53F-9289CE5C7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27654" name="TextBox 8">
            <a:extLst>
              <a:ext uri="{FF2B5EF4-FFF2-40B4-BE49-F238E27FC236}">
                <a16:creationId xmlns:a16="http://schemas.microsoft.com/office/drawing/2014/main" id="{038CD550-BEC2-4B12-8387-18E793C9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>
            <a:extLst>
              <a:ext uri="{FF2B5EF4-FFF2-40B4-BE49-F238E27FC236}">
                <a16:creationId xmlns:a16="http://schemas.microsoft.com/office/drawing/2014/main" id="{227A8D14-7AB7-431B-BEA5-43587CE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97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28675" name="Group 1027">
            <a:extLst>
              <a:ext uri="{FF2B5EF4-FFF2-40B4-BE49-F238E27FC236}">
                <a16:creationId xmlns:a16="http://schemas.microsoft.com/office/drawing/2014/main" id="{5AFC6E63-A5EB-4770-BE5C-7346A00AD1C5}"/>
              </a:ext>
            </a:extLst>
          </p:cNvPr>
          <p:cNvGrpSpPr>
            <a:grpSpLocks/>
          </p:cNvGrpSpPr>
          <p:nvPr/>
        </p:nvGrpSpPr>
        <p:grpSpPr bwMode="auto">
          <a:xfrm>
            <a:off x="0" y="1100138"/>
            <a:ext cx="4267200" cy="2133600"/>
            <a:chOff x="0" y="192"/>
            <a:chExt cx="2688" cy="1344"/>
          </a:xfrm>
        </p:grpSpPr>
        <p:sp>
          <p:nvSpPr>
            <p:cNvPr id="28684" name="Text Box 1028">
              <a:extLst>
                <a:ext uri="{FF2B5EF4-FFF2-40B4-BE49-F238E27FC236}">
                  <a16:creationId xmlns:a16="http://schemas.microsoft.com/office/drawing/2014/main" id="{E901664A-26B5-4F4A-8EDE-19B25624F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28685" name="Text Box 1029">
              <a:extLst>
                <a:ext uri="{FF2B5EF4-FFF2-40B4-BE49-F238E27FC236}">
                  <a16:creationId xmlns:a16="http://schemas.microsoft.com/office/drawing/2014/main" id="{3B60989A-7649-43AC-ABC7-8EFC75D0C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28686" name="Text Box 1030">
              <a:extLst>
                <a:ext uri="{FF2B5EF4-FFF2-40B4-BE49-F238E27FC236}">
                  <a16:creationId xmlns:a16="http://schemas.microsoft.com/office/drawing/2014/main" id="{E3BC82A4-B243-4ABC-95D4-DF21052BB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28676" name="Rectangle 1031">
            <a:extLst>
              <a:ext uri="{FF2B5EF4-FFF2-40B4-BE49-F238E27FC236}">
                <a16:creationId xmlns:a16="http://schemas.microsoft.com/office/drawing/2014/main" id="{3D53222F-2351-4D07-B2E0-79A52F94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6938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77" name="Text Box 1032">
            <a:extLst>
              <a:ext uri="{FF2B5EF4-FFF2-40B4-BE49-F238E27FC236}">
                <a16:creationId xmlns:a16="http://schemas.microsoft.com/office/drawing/2014/main" id="{FF9DE17D-DC2D-49BF-9D5C-7A5CFF8F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62138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00393" name="Text Box 1033">
            <a:extLst>
              <a:ext uri="{FF2B5EF4-FFF2-40B4-BE49-F238E27FC236}">
                <a16:creationId xmlns:a16="http://schemas.microsoft.com/office/drawing/2014/main" id="{B0AC43A8-F8D7-458A-BBAC-808959AD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66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65265</a:t>
            </a:r>
          </a:p>
        </p:txBody>
      </p:sp>
      <p:sp>
        <p:nvSpPr>
          <p:cNvPr id="400394" name="WordArt 1034">
            <a:extLst>
              <a:ext uri="{FF2B5EF4-FFF2-40B4-BE49-F238E27FC236}">
                <a16:creationId xmlns:a16="http://schemas.microsoft.com/office/drawing/2014/main" id="{82C4F7AE-3CD6-4BE9-9BA0-F176B8A8CF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8621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0395" name="WordArt 1035">
            <a:extLst>
              <a:ext uri="{FF2B5EF4-FFF2-40B4-BE49-F238E27FC236}">
                <a16:creationId xmlns:a16="http://schemas.microsoft.com/office/drawing/2014/main" id="{4D140DB1-1AF4-457F-A6AF-84DE5159B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3193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0396" name="WordArt 1036">
            <a:extLst>
              <a:ext uri="{FF2B5EF4-FFF2-40B4-BE49-F238E27FC236}">
                <a16:creationId xmlns:a16="http://schemas.microsoft.com/office/drawing/2014/main" id="{2A76508D-4468-46D1-B264-762C56A418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7765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0397" name="Text Box 1037">
            <a:extLst>
              <a:ext uri="{FF2B5EF4-FFF2-40B4-BE49-F238E27FC236}">
                <a16:creationId xmlns:a16="http://schemas.microsoft.com/office/drawing/2014/main" id="{2EF1F61E-18D2-443C-BBDF-8D1722F3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5753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PASSES Validation</a:t>
            </a:r>
          </a:p>
        </p:txBody>
      </p:sp>
      <p:sp>
        <p:nvSpPr>
          <p:cNvPr id="28683" name="TextBox 13">
            <a:extLst>
              <a:ext uri="{FF2B5EF4-FFF2-40B4-BE49-F238E27FC236}">
                <a16:creationId xmlns:a16="http://schemas.microsoft.com/office/drawing/2014/main" id="{6CC52742-DE9E-493F-B22B-BFA26B65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3" grpId="0" autoUpdateAnimBg="0"/>
      <p:bldP spid="40039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A278CA52-DCCF-4FD1-B509-DC21488D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9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62CA4F72-333B-4032-B673-72A6138F45BD}"/>
              </a:ext>
            </a:extLst>
          </p:cNvPr>
          <p:cNvGrpSpPr>
            <a:grpSpLocks/>
          </p:cNvGrpSpPr>
          <p:nvPr/>
        </p:nvGrpSpPr>
        <p:grpSpPr bwMode="auto">
          <a:xfrm>
            <a:off x="0" y="1095375"/>
            <a:ext cx="4267200" cy="2133600"/>
            <a:chOff x="0" y="192"/>
            <a:chExt cx="2688" cy="1344"/>
          </a:xfrm>
        </p:grpSpPr>
        <p:sp>
          <p:nvSpPr>
            <p:cNvPr id="29711" name="Text Box 4">
              <a:extLst>
                <a:ext uri="{FF2B5EF4-FFF2-40B4-BE49-F238E27FC236}">
                  <a16:creationId xmlns:a16="http://schemas.microsoft.com/office/drawing/2014/main" id="{AD496489-79B0-48C4-A2DA-4553C01A9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29712" name="Text Box 5">
              <a:extLst>
                <a:ext uri="{FF2B5EF4-FFF2-40B4-BE49-F238E27FC236}">
                  <a16:creationId xmlns:a16="http://schemas.microsoft.com/office/drawing/2014/main" id="{A60CF790-5069-49B0-9E75-FD006E27B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29713" name="Text Box 6">
              <a:extLst>
                <a:ext uri="{FF2B5EF4-FFF2-40B4-BE49-F238E27FC236}">
                  <a16:creationId xmlns:a16="http://schemas.microsoft.com/office/drawing/2014/main" id="{E564A397-E62E-495D-8353-E10F63D60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29700" name="Rectangle 7">
            <a:extLst>
              <a:ext uri="{FF2B5EF4-FFF2-40B4-BE49-F238E27FC236}">
                <a16:creationId xmlns:a16="http://schemas.microsoft.com/office/drawing/2014/main" id="{4118AF20-0D51-441D-B34D-DDEEBF3D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2175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id="{60555EA5-1370-46A1-8312-6AD3C714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57375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02441" name="Text Box 9">
            <a:extLst>
              <a:ext uri="{FF2B5EF4-FFF2-40B4-BE49-F238E27FC236}">
                <a16:creationId xmlns:a16="http://schemas.microsoft.com/office/drawing/2014/main" id="{789D61EA-F6A2-43AE-BEE0-34B71315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66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652657</a:t>
            </a:r>
          </a:p>
        </p:txBody>
      </p:sp>
      <p:sp>
        <p:nvSpPr>
          <p:cNvPr id="402442" name="WordArt 10">
            <a:extLst>
              <a:ext uri="{FF2B5EF4-FFF2-40B4-BE49-F238E27FC236}">
                <a16:creationId xmlns:a16="http://schemas.microsoft.com/office/drawing/2014/main" id="{6E14BFB0-5B99-4412-BCDA-95754EC0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8573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2443" name="WordArt 11">
            <a:extLst>
              <a:ext uri="{FF2B5EF4-FFF2-40B4-BE49-F238E27FC236}">
                <a16:creationId xmlns:a16="http://schemas.microsoft.com/office/drawing/2014/main" id="{218F6FFE-E8BE-404C-9F52-5720E95AD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3145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2444" name="Text Box 12">
            <a:extLst>
              <a:ext uri="{FF2B5EF4-FFF2-40B4-BE49-F238E27FC236}">
                <a16:creationId xmlns:a16="http://schemas.microsoft.com/office/drawing/2014/main" id="{472EE508-6AD5-4EA4-AE91-139F9EA75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5277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FAILS Validation</a:t>
            </a:r>
          </a:p>
        </p:txBody>
      </p:sp>
      <p:sp>
        <p:nvSpPr>
          <p:cNvPr id="402445" name="WordArt 13">
            <a:extLst>
              <a:ext uri="{FF2B5EF4-FFF2-40B4-BE49-F238E27FC236}">
                <a16:creationId xmlns:a16="http://schemas.microsoft.com/office/drawing/2014/main" id="{524035BD-D210-4325-9334-6AEEC9DC4D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28479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6D8D7FA6-B491-4DC0-920D-EA811AAA862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71575"/>
            <a:ext cx="2971800" cy="1905000"/>
            <a:chOff x="816" y="2112"/>
            <a:chExt cx="1920" cy="1104"/>
          </a:xfrm>
        </p:grpSpPr>
        <p:sp>
          <p:nvSpPr>
            <p:cNvPr id="29709" name="Line 15">
              <a:extLst>
                <a:ext uri="{FF2B5EF4-FFF2-40B4-BE49-F238E27FC236}">
                  <a16:creationId xmlns:a16="http://schemas.microsoft.com/office/drawing/2014/main" id="{836CDFEB-3AAC-42ED-A389-E4E5F10CF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6">
              <a:extLst>
                <a:ext uri="{FF2B5EF4-FFF2-40B4-BE49-F238E27FC236}">
                  <a16:creationId xmlns:a16="http://schemas.microsoft.com/office/drawing/2014/main" id="{DF1E11D7-95D7-4E54-96EE-438B7B5F9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TextBox 16">
            <a:extLst>
              <a:ext uri="{FF2B5EF4-FFF2-40B4-BE49-F238E27FC236}">
                <a16:creationId xmlns:a16="http://schemas.microsoft.com/office/drawing/2014/main" id="{8B047F35-A676-4461-9EC3-E1BD5CEF1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1" grpId="0" autoUpdateAnimBg="0"/>
      <p:bldP spid="40244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3CF8D305-62E7-4363-9201-241ABF9C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9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ECAC93E5-6570-4314-A325-F3B66CBAF4B2}"/>
              </a:ext>
            </a:extLst>
          </p:cNvPr>
          <p:cNvGrpSpPr>
            <a:grpSpLocks/>
          </p:cNvGrpSpPr>
          <p:nvPr/>
        </p:nvGrpSpPr>
        <p:grpSpPr bwMode="auto">
          <a:xfrm>
            <a:off x="0" y="1095375"/>
            <a:ext cx="4267200" cy="2133600"/>
            <a:chOff x="0" y="192"/>
            <a:chExt cx="2688" cy="1344"/>
          </a:xfrm>
        </p:grpSpPr>
        <p:sp>
          <p:nvSpPr>
            <p:cNvPr id="30733" name="Text Box 4">
              <a:extLst>
                <a:ext uri="{FF2B5EF4-FFF2-40B4-BE49-F238E27FC236}">
                  <a16:creationId xmlns:a16="http://schemas.microsoft.com/office/drawing/2014/main" id="{952B8478-C3E6-4E87-B4B4-9E86FC4DD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30734" name="Text Box 5">
              <a:extLst>
                <a:ext uri="{FF2B5EF4-FFF2-40B4-BE49-F238E27FC236}">
                  <a16:creationId xmlns:a16="http://schemas.microsoft.com/office/drawing/2014/main" id="{AFEA33D7-1BF4-4640-B9BA-7B8F6F5AB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30735" name="Text Box 6">
              <a:extLst>
                <a:ext uri="{FF2B5EF4-FFF2-40B4-BE49-F238E27FC236}">
                  <a16:creationId xmlns:a16="http://schemas.microsoft.com/office/drawing/2014/main" id="{987A9FD8-BB38-4F38-8C44-ED3530BF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30724" name="Rectangle 7">
            <a:extLst>
              <a:ext uri="{FF2B5EF4-FFF2-40B4-BE49-F238E27FC236}">
                <a16:creationId xmlns:a16="http://schemas.microsoft.com/office/drawing/2014/main" id="{9104A081-6916-4E78-90C1-50330995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2175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0E1C5108-92BB-4985-A3CF-6884A38F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57375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04489" name="Text Box 9">
            <a:extLst>
              <a:ext uri="{FF2B5EF4-FFF2-40B4-BE49-F238E27FC236}">
                <a16:creationId xmlns:a16="http://schemas.microsoft.com/office/drawing/2014/main" id="{4584C038-A994-4A3B-ABAC-84B63BED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66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asdf</a:t>
            </a:r>
          </a:p>
        </p:txBody>
      </p:sp>
      <p:sp>
        <p:nvSpPr>
          <p:cNvPr id="404490" name="WordArt 10">
            <a:extLst>
              <a:ext uri="{FF2B5EF4-FFF2-40B4-BE49-F238E27FC236}">
                <a16:creationId xmlns:a16="http://schemas.microsoft.com/office/drawing/2014/main" id="{01C33C42-71AD-4711-827A-3D4D4AB7AE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8573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sp>
        <p:nvSpPr>
          <p:cNvPr id="404491" name="Text Box 11">
            <a:extLst>
              <a:ext uri="{FF2B5EF4-FFF2-40B4-BE49-F238E27FC236}">
                <a16:creationId xmlns:a16="http://schemas.microsoft.com/office/drawing/2014/main" id="{6B655B3E-8B82-4D72-8D9C-C3971A21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5277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Fails Validation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33296BED-EB24-4DE6-8439-F4F94998272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71575"/>
            <a:ext cx="2971800" cy="1905000"/>
            <a:chOff x="816" y="2112"/>
            <a:chExt cx="1920" cy="1104"/>
          </a:xfrm>
        </p:grpSpPr>
        <p:sp>
          <p:nvSpPr>
            <p:cNvPr id="30731" name="Line 13">
              <a:extLst>
                <a:ext uri="{FF2B5EF4-FFF2-40B4-BE49-F238E27FC236}">
                  <a16:creationId xmlns:a16="http://schemas.microsoft.com/office/drawing/2014/main" id="{F162BF74-4161-423D-AAC7-F26F32895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4">
              <a:extLst>
                <a:ext uri="{FF2B5EF4-FFF2-40B4-BE49-F238E27FC236}">
                  <a16:creationId xmlns:a16="http://schemas.microsoft.com/office/drawing/2014/main" id="{E86ACF54-B9F4-4D80-ABFD-3C152265A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0" name="TextBox 14">
            <a:extLst>
              <a:ext uri="{FF2B5EF4-FFF2-40B4-BE49-F238E27FC236}">
                <a16:creationId xmlns:a16="http://schemas.microsoft.com/office/drawing/2014/main" id="{20B01450-6E43-4AEC-8F35-014BA129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9" grpId="0" autoUpdateAnimBg="0"/>
      <p:bldP spid="4044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extLst>
              <a:ext uri="{FF2B5EF4-FFF2-40B4-BE49-F238E27FC236}">
                <a16:creationId xmlns:a16="http://schemas.microsoft.com/office/drawing/2014/main" id="{26CF2A6E-608A-4B43-B80B-9B7428A0D4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1938338"/>
            <a:ext cx="2209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 Rule</a:t>
            </a:r>
          </a:p>
        </p:txBody>
      </p:sp>
      <p:sp>
        <p:nvSpPr>
          <p:cNvPr id="406531" name="Text Box 3">
            <a:extLst>
              <a:ext uri="{FF2B5EF4-FFF2-40B4-BE49-F238E27FC236}">
                <a16:creationId xmlns:a16="http://schemas.microsoft.com/office/drawing/2014/main" id="{7B955DD5-ADE7-4EBC-887E-22D10626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76538"/>
            <a:ext cx="449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 ordered collection of functions that process an object until one function is completely TRUE, or all functions are exhausted.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11620E1-D103-44CD-9E75-B8ACDC0A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97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31749" name="Group 5">
            <a:extLst>
              <a:ext uri="{FF2B5EF4-FFF2-40B4-BE49-F238E27FC236}">
                <a16:creationId xmlns:a16="http://schemas.microsoft.com/office/drawing/2014/main" id="{084A34DF-5651-4F9B-A328-752482405784}"/>
              </a:ext>
            </a:extLst>
          </p:cNvPr>
          <p:cNvGrpSpPr>
            <a:grpSpLocks/>
          </p:cNvGrpSpPr>
          <p:nvPr/>
        </p:nvGrpSpPr>
        <p:grpSpPr bwMode="auto">
          <a:xfrm>
            <a:off x="0" y="1100138"/>
            <a:ext cx="4267200" cy="2133600"/>
            <a:chOff x="0" y="192"/>
            <a:chExt cx="2688" cy="1344"/>
          </a:xfrm>
        </p:grpSpPr>
        <p:sp>
          <p:nvSpPr>
            <p:cNvPr id="31757" name="Text Box 6">
              <a:extLst>
                <a:ext uri="{FF2B5EF4-FFF2-40B4-BE49-F238E27FC236}">
                  <a16:creationId xmlns:a16="http://schemas.microsoft.com/office/drawing/2014/main" id="{D739E00D-8A63-4371-8A4A-0BC1C3F1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31758" name="Text Box 7">
              <a:extLst>
                <a:ext uri="{FF2B5EF4-FFF2-40B4-BE49-F238E27FC236}">
                  <a16:creationId xmlns:a16="http://schemas.microsoft.com/office/drawing/2014/main" id="{0338737F-379C-44A8-A3EE-82F53A2BF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31759" name="Text Box 8">
              <a:extLst>
                <a:ext uri="{FF2B5EF4-FFF2-40B4-BE49-F238E27FC236}">
                  <a16:creationId xmlns:a16="http://schemas.microsoft.com/office/drawing/2014/main" id="{124D2146-C116-4897-90F7-67D5D8F8C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DA7A6154-3463-4906-892F-EA77D27DE950}"/>
              </a:ext>
            </a:extLst>
          </p:cNvPr>
          <p:cNvGrpSpPr>
            <a:grpSpLocks/>
          </p:cNvGrpSpPr>
          <p:nvPr/>
        </p:nvGrpSpPr>
        <p:grpSpPr bwMode="auto">
          <a:xfrm>
            <a:off x="0" y="3538538"/>
            <a:ext cx="4267200" cy="2133600"/>
            <a:chOff x="0" y="1728"/>
            <a:chExt cx="2688" cy="1344"/>
          </a:xfrm>
        </p:grpSpPr>
        <p:sp>
          <p:nvSpPr>
            <p:cNvPr id="31752" name="Text Box 10">
              <a:extLst>
                <a:ext uri="{FF2B5EF4-FFF2-40B4-BE49-F238E27FC236}">
                  <a16:creationId xmlns:a16="http://schemas.microsoft.com/office/drawing/2014/main" id="{950A6971-868A-45A7-8F03-A50E46C77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IsNumeric(90)</a:t>
              </a:r>
            </a:p>
          </p:txBody>
        </p:sp>
        <p:grpSp>
          <p:nvGrpSpPr>
            <p:cNvPr id="31753" name="Group 11">
              <a:extLst>
                <a:ext uri="{FF2B5EF4-FFF2-40B4-BE49-F238E27FC236}">
                  <a16:creationId xmlns:a16="http://schemas.microsoft.com/office/drawing/2014/main" id="{B5AB0C84-091A-42E9-B41E-DB91EA8AD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2688" cy="1344"/>
              <a:chOff x="0" y="192"/>
              <a:chExt cx="2688" cy="1344"/>
            </a:xfrm>
          </p:grpSpPr>
          <p:sp>
            <p:nvSpPr>
              <p:cNvPr id="31754" name="Text Box 12">
                <a:extLst>
                  <a:ext uri="{FF2B5EF4-FFF2-40B4-BE49-F238E27FC236}">
                    <a16:creationId xmlns:a16="http://schemas.microsoft.com/office/drawing/2014/main" id="{CE73C572-3434-40C0-AE1B-78A40B6BC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26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Func2: 9 digit Zipcode</a:t>
                </a:r>
              </a:p>
            </p:txBody>
          </p:sp>
          <p:sp>
            <p:nvSpPr>
              <p:cNvPr id="31755" name="Text Box 13">
                <a:extLst>
                  <a:ext uri="{FF2B5EF4-FFF2-40B4-BE49-F238E27FC236}">
                    <a16:creationId xmlns:a16="http://schemas.microsoft.com/office/drawing/2014/main" id="{8B108BCC-DBA1-4058-BEC4-3ACE928E7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MinimumLength(10)</a:t>
                </a:r>
              </a:p>
            </p:txBody>
          </p:sp>
          <p:sp>
            <p:nvSpPr>
              <p:cNvPr id="31756" name="Text Box 14">
                <a:extLst>
                  <a:ext uri="{FF2B5EF4-FFF2-40B4-BE49-F238E27FC236}">
                    <a16:creationId xmlns:a16="http://schemas.microsoft.com/office/drawing/2014/main" id="{406528D1-1B72-47C9-B662-A90CC66E43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124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MaximumLength(10)</a:t>
                </a:r>
              </a:p>
            </p:txBody>
          </p:sp>
        </p:grpSp>
      </p:grpSp>
      <p:sp>
        <p:nvSpPr>
          <p:cNvPr id="31751" name="TextBox 14">
            <a:extLst>
              <a:ext uri="{FF2B5EF4-FFF2-40B4-BE49-F238E27FC236}">
                <a16:creationId xmlns:a16="http://schemas.microsoft.com/office/drawing/2014/main" id="{D48A2150-31AB-4F78-9AAF-B60C4DBF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2A1219-B21B-4810-8501-9880B875EAB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1050925"/>
            <a:ext cx="8766175" cy="137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Product Briefing</a:t>
            </a:r>
            <a:br>
              <a:rPr lang="en-US" altLang="en-US" sz="2800">
                <a:solidFill>
                  <a:schemeClr val="tx1"/>
                </a:solidFill>
              </a:rPr>
            </a:b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Scott Blau, Director – ECM Capture Products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54CB73E-9FC1-41A6-801C-796CE16FD2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28600"/>
            <a:ext cx="7769225" cy="528638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25 Aug 2010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B2EEB25A-9CF9-4488-AC33-0CB754EB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9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2775335A-09FD-44F5-A42B-0D072686B46B}"/>
              </a:ext>
            </a:extLst>
          </p:cNvPr>
          <p:cNvGrpSpPr>
            <a:grpSpLocks/>
          </p:cNvGrpSpPr>
          <p:nvPr/>
        </p:nvGrpSpPr>
        <p:grpSpPr bwMode="auto">
          <a:xfrm>
            <a:off x="0" y="1095375"/>
            <a:ext cx="4267200" cy="2133600"/>
            <a:chOff x="0" y="192"/>
            <a:chExt cx="2688" cy="1344"/>
          </a:xfrm>
        </p:grpSpPr>
        <p:sp>
          <p:nvSpPr>
            <p:cNvPr id="32787" name="Text Box 4">
              <a:extLst>
                <a:ext uri="{FF2B5EF4-FFF2-40B4-BE49-F238E27FC236}">
                  <a16:creationId xmlns:a16="http://schemas.microsoft.com/office/drawing/2014/main" id="{CB5755B6-684F-41D1-99A3-C75CE4A09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32788" name="Text Box 5">
              <a:extLst>
                <a:ext uri="{FF2B5EF4-FFF2-40B4-BE49-F238E27FC236}">
                  <a16:creationId xmlns:a16="http://schemas.microsoft.com/office/drawing/2014/main" id="{62684B73-6372-421E-86CF-4EA19D41D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32789" name="Text Box 6">
              <a:extLst>
                <a:ext uri="{FF2B5EF4-FFF2-40B4-BE49-F238E27FC236}">
                  <a16:creationId xmlns:a16="http://schemas.microsoft.com/office/drawing/2014/main" id="{EC9F2E75-C034-4124-BAEC-2A3FF60B8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32772" name="Rectangle 7">
            <a:extLst>
              <a:ext uri="{FF2B5EF4-FFF2-40B4-BE49-F238E27FC236}">
                <a16:creationId xmlns:a16="http://schemas.microsoft.com/office/drawing/2014/main" id="{7A82E7E7-E4A8-4B21-9977-0C326414F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2175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773" name="Text Box 8">
            <a:extLst>
              <a:ext uri="{FF2B5EF4-FFF2-40B4-BE49-F238E27FC236}">
                <a16:creationId xmlns:a16="http://schemas.microsoft.com/office/drawing/2014/main" id="{97218BE5-B00B-4182-AD25-B2E85128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57375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08585" name="Text Box 9">
            <a:extLst>
              <a:ext uri="{FF2B5EF4-FFF2-40B4-BE49-F238E27FC236}">
                <a16:creationId xmlns:a16="http://schemas.microsoft.com/office/drawing/2014/main" id="{68322833-A516-4FD1-A5FD-1C1904467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860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65265</a:t>
            </a:r>
          </a:p>
        </p:txBody>
      </p:sp>
      <p:sp>
        <p:nvSpPr>
          <p:cNvPr id="408586" name="WordArt 10">
            <a:extLst>
              <a:ext uri="{FF2B5EF4-FFF2-40B4-BE49-F238E27FC236}">
                <a16:creationId xmlns:a16="http://schemas.microsoft.com/office/drawing/2014/main" id="{20639350-7443-4FB0-8D7A-15B27C0BD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8573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8587" name="WordArt 11">
            <a:extLst>
              <a:ext uri="{FF2B5EF4-FFF2-40B4-BE49-F238E27FC236}">
                <a16:creationId xmlns:a16="http://schemas.microsoft.com/office/drawing/2014/main" id="{329023D2-0651-4169-93BE-FA229473F1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3145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8588" name="WordArt 12">
            <a:extLst>
              <a:ext uri="{FF2B5EF4-FFF2-40B4-BE49-F238E27FC236}">
                <a16:creationId xmlns:a16="http://schemas.microsoft.com/office/drawing/2014/main" id="{A86DD8E0-55F3-4B1F-BE49-36E46BCF05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847975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08589" name="Text Box 13">
            <a:extLst>
              <a:ext uri="{FF2B5EF4-FFF2-40B4-BE49-F238E27FC236}">
                <a16:creationId xmlns:a16="http://schemas.microsoft.com/office/drawing/2014/main" id="{51BD7F16-FAAE-496D-B065-40454A93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5277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PASSES Validation</a:t>
            </a:r>
          </a:p>
        </p:txBody>
      </p:sp>
      <p:grpSp>
        <p:nvGrpSpPr>
          <p:cNvPr id="32779" name="Group 14">
            <a:extLst>
              <a:ext uri="{FF2B5EF4-FFF2-40B4-BE49-F238E27FC236}">
                <a16:creationId xmlns:a16="http://schemas.microsoft.com/office/drawing/2014/main" id="{15EE0BC1-DB10-453A-8029-6C763CDB647F}"/>
              </a:ext>
            </a:extLst>
          </p:cNvPr>
          <p:cNvGrpSpPr>
            <a:grpSpLocks/>
          </p:cNvGrpSpPr>
          <p:nvPr/>
        </p:nvGrpSpPr>
        <p:grpSpPr bwMode="auto">
          <a:xfrm>
            <a:off x="0" y="3533775"/>
            <a:ext cx="4267200" cy="2133600"/>
            <a:chOff x="0" y="1728"/>
            <a:chExt cx="2688" cy="1344"/>
          </a:xfrm>
        </p:grpSpPr>
        <p:sp>
          <p:nvSpPr>
            <p:cNvPr id="32782" name="Text Box 15">
              <a:extLst>
                <a:ext uri="{FF2B5EF4-FFF2-40B4-BE49-F238E27FC236}">
                  <a16:creationId xmlns:a16="http://schemas.microsoft.com/office/drawing/2014/main" id="{B61D7863-45B8-4DD5-BD30-CF4835D16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IsNumeric(90)</a:t>
              </a:r>
            </a:p>
          </p:txBody>
        </p:sp>
        <p:grpSp>
          <p:nvGrpSpPr>
            <p:cNvPr id="32783" name="Group 16">
              <a:extLst>
                <a:ext uri="{FF2B5EF4-FFF2-40B4-BE49-F238E27FC236}">
                  <a16:creationId xmlns:a16="http://schemas.microsoft.com/office/drawing/2014/main" id="{E4348039-9A38-4061-8369-74696008A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2688" cy="1344"/>
              <a:chOff x="0" y="192"/>
              <a:chExt cx="2688" cy="1344"/>
            </a:xfrm>
          </p:grpSpPr>
          <p:sp>
            <p:nvSpPr>
              <p:cNvPr id="32784" name="Text Box 17">
                <a:extLst>
                  <a:ext uri="{FF2B5EF4-FFF2-40B4-BE49-F238E27FC236}">
                    <a16:creationId xmlns:a16="http://schemas.microsoft.com/office/drawing/2014/main" id="{277D1A9D-101E-46C7-A4A6-43B013DC4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26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Func2: 9 digit Zipcode</a:t>
                </a:r>
              </a:p>
            </p:txBody>
          </p:sp>
          <p:sp>
            <p:nvSpPr>
              <p:cNvPr id="32785" name="Text Box 18">
                <a:extLst>
                  <a:ext uri="{FF2B5EF4-FFF2-40B4-BE49-F238E27FC236}">
                    <a16:creationId xmlns:a16="http://schemas.microsoft.com/office/drawing/2014/main" id="{07C376BF-31DA-4AC7-9651-17F106656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MinimumLength(10)</a:t>
                </a:r>
              </a:p>
            </p:txBody>
          </p:sp>
          <p:sp>
            <p:nvSpPr>
              <p:cNvPr id="32786" name="Text Box 19">
                <a:extLst>
                  <a:ext uri="{FF2B5EF4-FFF2-40B4-BE49-F238E27FC236}">
                    <a16:creationId xmlns:a16="http://schemas.microsoft.com/office/drawing/2014/main" id="{D214A434-1AAA-4FCF-8DB5-6F7A9E5E7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124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MaximumLength(10)</a:t>
                </a:r>
              </a:p>
            </p:txBody>
          </p:sp>
        </p:grpSp>
      </p:grpSp>
      <p:sp>
        <p:nvSpPr>
          <p:cNvPr id="408596" name="AutoShape 20">
            <a:extLst>
              <a:ext uri="{FF2B5EF4-FFF2-40B4-BE49-F238E27FC236}">
                <a16:creationId xmlns:a16="http://schemas.microsoft.com/office/drawing/2014/main" id="{1AEEDB36-F425-412F-9FAE-77A800AA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81375"/>
            <a:ext cx="23622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Box 20">
            <a:extLst>
              <a:ext uri="{FF2B5EF4-FFF2-40B4-BE49-F238E27FC236}">
                <a16:creationId xmlns:a16="http://schemas.microsoft.com/office/drawing/2014/main" id="{6918C3B7-B03B-48C1-AF4D-AD771DE9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5" grpId="0" autoUpdateAnimBg="0"/>
      <p:bldP spid="40858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347ADC02-5CF2-4D3B-9A42-62B45034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97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2A456DD8-5FF8-445D-9433-43A09E526720}"/>
              </a:ext>
            </a:extLst>
          </p:cNvPr>
          <p:cNvGrpSpPr>
            <a:grpSpLocks/>
          </p:cNvGrpSpPr>
          <p:nvPr/>
        </p:nvGrpSpPr>
        <p:grpSpPr bwMode="auto">
          <a:xfrm>
            <a:off x="0" y="1100138"/>
            <a:ext cx="4267200" cy="2133600"/>
            <a:chOff x="0" y="192"/>
            <a:chExt cx="2688" cy="1344"/>
          </a:xfrm>
        </p:grpSpPr>
        <p:sp>
          <p:nvSpPr>
            <p:cNvPr id="33814" name="Text Box 4">
              <a:extLst>
                <a:ext uri="{FF2B5EF4-FFF2-40B4-BE49-F238E27FC236}">
                  <a16:creationId xmlns:a16="http://schemas.microsoft.com/office/drawing/2014/main" id="{4E8CCE41-B560-498B-A771-4085A3C28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33815" name="Text Box 5">
              <a:extLst>
                <a:ext uri="{FF2B5EF4-FFF2-40B4-BE49-F238E27FC236}">
                  <a16:creationId xmlns:a16="http://schemas.microsoft.com/office/drawing/2014/main" id="{2555E845-5110-42A9-B8D1-8F4C4C17B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33816" name="Text Box 6">
              <a:extLst>
                <a:ext uri="{FF2B5EF4-FFF2-40B4-BE49-F238E27FC236}">
                  <a16:creationId xmlns:a16="http://schemas.microsoft.com/office/drawing/2014/main" id="{BCE4D27F-27DB-4D51-A544-4FC9EFF4C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33796" name="Rectangle 7">
            <a:extLst>
              <a:ext uri="{FF2B5EF4-FFF2-40B4-BE49-F238E27FC236}">
                <a16:creationId xmlns:a16="http://schemas.microsoft.com/office/drawing/2014/main" id="{31327D72-11B3-4045-A986-649F9A467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6938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797" name="Text Box 8">
            <a:extLst>
              <a:ext uri="{FF2B5EF4-FFF2-40B4-BE49-F238E27FC236}">
                <a16:creationId xmlns:a16="http://schemas.microsoft.com/office/drawing/2014/main" id="{1CAA1B65-FD42-4B30-910B-DFD816323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62138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10633" name="Text Box 9">
            <a:extLst>
              <a:ext uri="{FF2B5EF4-FFF2-40B4-BE49-F238E27FC236}">
                <a16:creationId xmlns:a16="http://schemas.microsoft.com/office/drawing/2014/main" id="{DCBDD0C5-482A-4638-A4FA-D4FFDF75D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66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65265-0073</a:t>
            </a:r>
          </a:p>
        </p:txBody>
      </p:sp>
      <p:sp>
        <p:nvSpPr>
          <p:cNvPr id="410634" name="WordArt 10">
            <a:extLst>
              <a:ext uri="{FF2B5EF4-FFF2-40B4-BE49-F238E27FC236}">
                <a16:creationId xmlns:a16="http://schemas.microsoft.com/office/drawing/2014/main" id="{5E1AA9A1-231E-4E2C-8C32-BB008755F3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43005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10635" name="WordArt 11">
            <a:extLst>
              <a:ext uri="{FF2B5EF4-FFF2-40B4-BE49-F238E27FC236}">
                <a16:creationId xmlns:a16="http://schemas.microsoft.com/office/drawing/2014/main" id="{6373EA10-983A-45E2-B6AD-207FBE1448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47577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10636" name="WordArt 12">
            <a:extLst>
              <a:ext uri="{FF2B5EF4-FFF2-40B4-BE49-F238E27FC236}">
                <a16:creationId xmlns:a16="http://schemas.microsoft.com/office/drawing/2014/main" id="{140EDDB4-6EB1-4E36-96F0-E5246981D0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52911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10637" name="Text Box 13">
            <a:extLst>
              <a:ext uri="{FF2B5EF4-FFF2-40B4-BE49-F238E27FC236}">
                <a16:creationId xmlns:a16="http://schemas.microsoft.com/office/drawing/2014/main" id="{0186914D-B0DC-4811-A156-5862DA4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5753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PASSES Validation</a:t>
            </a:r>
          </a:p>
        </p:txBody>
      </p:sp>
      <p:grpSp>
        <p:nvGrpSpPr>
          <p:cNvPr id="33803" name="Group 14">
            <a:extLst>
              <a:ext uri="{FF2B5EF4-FFF2-40B4-BE49-F238E27FC236}">
                <a16:creationId xmlns:a16="http://schemas.microsoft.com/office/drawing/2014/main" id="{97DD16BE-E4C6-40D9-AB80-78B5DC794CA8}"/>
              </a:ext>
            </a:extLst>
          </p:cNvPr>
          <p:cNvGrpSpPr>
            <a:grpSpLocks/>
          </p:cNvGrpSpPr>
          <p:nvPr/>
        </p:nvGrpSpPr>
        <p:grpSpPr bwMode="auto">
          <a:xfrm>
            <a:off x="0" y="3538538"/>
            <a:ext cx="4267200" cy="2133600"/>
            <a:chOff x="0" y="1728"/>
            <a:chExt cx="2688" cy="1344"/>
          </a:xfrm>
        </p:grpSpPr>
        <p:sp>
          <p:nvSpPr>
            <p:cNvPr id="33809" name="Text Box 15">
              <a:extLst>
                <a:ext uri="{FF2B5EF4-FFF2-40B4-BE49-F238E27FC236}">
                  <a16:creationId xmlns:a16="http://schemas.microsoft.com/office/drawing/2014/main" id="{93C2FA5B-5C64-489A-A5DA-AA5578721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IsNumeric(90)</a:t>
              </a:r>
            </a:p>
          </p:txBody>
        </p:sp>
        <p:grpSp>
          <p:nvGrpSpPr>
            <p:cNvPr id="33810" name="Group 16">
              <a:extLst>
                <a:ext uri="{FF2B5EF4-FFF2-40B4-BE49-F238E27FC236}">
                  <a16:creationId xmlns:a16="http://schemas.microsoft.com/office/drawing/2014/main" id="{EB2AC581-F4E4-41F5-9398-E51486D9E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2688" cy="1344"/>
              <a:chOff x="0" y="192"/>
              <a:chExt cx="2688" cy="1344"/>
            </a:xfrm>
          </p:grpSpPr>
          <p:sp>
            <p:nvSpPr>
              <p:cNvPr id="33811" name="Text Box 17">
                <a:extLst>
                  <a:ext uri="{FF2B5EF4-FFF2-40B4-BE49-F238E27FC236}">
                    <a16:creationId xmlns:a16="http://schemas.microsoft.com/office/drawing/2014/main" id="{599EDDB5-EFCB-4734-B4F4-EDB72A6F7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26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Func2: 9 digit Zipcode</a:t>
                </a:r>
              </a:p>
            </p:txBody>
          </p:sp>
          <p:sp>
            <p:nvSpPr>
              <p:cNvPr id="33812" name="Text Box 18">
                <a:extLst>
                  <a:ext uri="{FF2B5EF4-FFF2-40B4-BE49-F238E27FC236}">
                    <a16:creationId xmlns:a16="http://schemas.microsoft.com/office/drawing/2014/main" id="{43542038-C600-4AB8-A2A0-65224CE08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MinimumLength(10)</a:t>
                </a:r>
              </a:p>
            </p:txBody>
          </p:sp>
          <p:sp>
            <p:nvSpPr>
              <p:cNvPr id="33813" name="Text Box 19">
                <a:extLst>
                  <a:ext uri="{FF2B5EF4-FFF2-40B4-BE49-F238E27FC236}">
                    <a16:creationId xmlns:a16="http://schemas.microsoft.com/office/drawing/2014/main" id="{EEFBB358-7D40-4493-9607-4B716D942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124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MaximumLength(10)</a:t>
                </a:r>
              </a:p>
            </p:txBody>
          </p:sp>
        </p:grpSp>
      </p:grpSp>
      <p:sp>
        <p:nvSpPr>
          <p:cNvPr id="410644" name="WordArt 20">
            <a:extLst>
              <a:ext uri="{FF2B5EF4-FFF2-40B4-BE49-F238E27FC236}">
                <a16:creationId xmlns:a16="http://schemas.microsoft.com/office/drawing/2014/main" id="{667A2174-038B-4FAE-BE14-FD77BBDB02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8621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12F26367-F03B-4E28-8808-23938404FC2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76338"/>
            <a:ext cx="2971800" cy="1905000"/>
            <a:chOff x="816" y="2112"/>
            <a:chExt cx="1920" cy="1104"/>
          </a:xfrm>
        </p:grpSpPr>
        <p:sp>
          <p:nvSpPr>
            <p:cNvPr id="33807" name="Line 22">
              <a:extLst>
                <a:ext uri="{FF2B5EF4-FFF2-40B4-BE49-F238E27FC236}">
                  <a16:creationId xmlns:a16="http://schemas.microsoft.com/office/drawing/2014/main" id="{14B8E156-13B4-474F-BC37-10CB7F789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23">
              <a:extLst>
                <a:ext uri="{FF2B5EF4-FFF2-40B4-BE49-F238E27FC236}">
                  <a16:creationId xmlns:a16="http://schemas.microsoft.com/office/drawing/2014/main" id="{140EE8B6-D694-4F2A-9997-084503240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TextBox 23">
            <a:extLst>
              <a:ext uri="{FF2B5EF4-FFF2-40B4-BE49-F238E27FC236}">
                <a16:creationId xmlns:a16="http://schemas.microsoft.com/office/drawing/2014/main" id="{2FB13487-60FE-4F73-A8E4-3BAAC68D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 autoUpdateAnimBg="0"/>
      <p:bldP spid="41063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4BC095DE-488A-4E6E-AC03-454B0635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97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id="{8FFA7C94-8A58-4972-A9E9-A4B225351ACE}"/>
              </a:ext>
            </a:extLst>
          </p:cNvPr>
          <p:cNvGrpSpPr>
            <a:grpSpLocks/>
          </p:cNvGrpSpPr>
          <p:nvPr/>
        </p:nvGrpSpPr>
        <p:grpSpPr bwMode="auto">
          <a:xfrm>
            <a:off x="0" y="1100138"/>
            <a:ext cx="4267200" cy="2133600"/>
            <a:chOff x="0" y="192"/>
            <a:chExt cx="2688" cy="1344"/>
          </a:xfrm>
        </p:grpSpPr>
        <p:sp>
          <p:nvSpPr>
            <p:cNvPr id="34839" name="Text Box 4">
              <a:extLst>
                <a:ext uri="{FF2B5EF4-FFF2-40B4-BE49-F238E27FC236}">
                  <a16:creationId xmlns:a16="http://schemas.microsoft.com/office/drawing/2014/main" id="{2395319F-0E23-415A-A4AF-39D9F85E4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34840" name="Text Box 5">
              <a:extLst>
                <a:ext uri="{FF2B5EF4-FFF2-40B4-BE49-F238E27FC236}">
                  <a16:creationId xmlns:a16="http://schemas.microsoft.com/office/drawing/2014/main" id="{B8EDF044-C3F1-47EA-AFB9-040019C68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34841" name="Text Box 6">
              <a:extLst>
                <a:ext uri="{FF2B5EF4-FFF2-40B4-BE49-F238E27FC236}">
                  <a16:creationId xmlns:a16="http://schemas.microsoft.com/office/drawing/2014/main" id="{EE72C0E7-2D56-45A0-8F35-6A920575D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34820" name="Rectangle 7">
            <a:extLst>
              <a:ext uri="{FF2B5EF4-FFF2-40B4-BE49-F238E27FC236}">
                <a16:creationId xmlns:a16="http://schemas.microsoft.com/office/drawing/2014/main" id="{7D7A1D20-C665-40D5-9B0E-447F6E4F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6938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259529C2-2F18-4C79-A69D-BC95D923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62138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12681" name="Text Box 9">
            <a:extLst>
              <a:ext uri="{FF2B5EF4-FFF2-40B4-BE49-F238E27FC236}">
                <a16:creationId xmlns:a16="http://schemas.microsoft.com/office/drawing/2014/main" id="{93C02C58-EA3A-4F9A-A44A-69E768BB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669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asdf</a:t>
            </a:r>
          </a:p>
        </p:txBody>
      </p:sp>
      <p:sp>
        <p:nvSpPr>
          <p:cNvPr id="412682" name="Text Box 10">
            <a:extLst>
              <a:ext uri="{FF2B5EF4-FFF2-40B4-BE49-F238E27FC236}">
                <a16:creationId xmlns:a16="http://schemas.microsoft.com/office/drawing/2014/main" id="{886D43D1-FD00-405D-926B-08CD2738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5753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FAILS Validation</a:t>
            </a:r>
          </a:p>
        </p:txBody>
      </p:sp>
      <p:grpSp>
        <p:nvGrpSpPr>
          <p:cNvPr id="34824" name="Group 11">
            <a:extLst>
              <a:ext uri="{FF2B5EF4-FFF2-40B4-BE49-F238E27FC236}">
                <a16:creationId xmlns:a16="http://schemas.microsoft.com/office/drawing/2014/main" id="{4C8C010D-A3A5-46BD-926C-19F1CB4F2572}"/>
              </a:ext>
            </a:extLst>
          </p:cNvPr>
          <p:cNvGrpSpPr>
            <a:grpSpLocks/>
          </p:cNvGrpSpPr>
          <p:nvPr/>
        </p:nvGrpSpPr>
        <p:grpSpPr bwMode="auto">
          <a:xfrm>
            <a:off x="0" y="3538538"/>
            <a:ext cx="4267200" cy="2133600"/>
            <a:chOff x="0" y="1728"/>
            <a:chExt cx="2688" cy="1344"/>
          </a:xfrm>
        </p:grpSpPr>
        <p:sp>
          <p:nvSpPr>
            <p:cNvPr id="34834" name="Text Box 12">
              <a:extLst>
                <a:ext uri="{FF2B5EF4-FFF2-40B4-BE49-F238E27FC236}">
                  <a16:creationId xmlns:a16="http://schemas.microsoft.com/office/drawing/2014/main" id="{CA7FDAA3-FDDE-4008-BE01-B50F90E72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IsNumeric(90)</a:t>
              </a:r>
            </a:p>
          </p:txBody>
        </p:sp>
        <p:grpSp>
          <p:nvGrpSpPr>
            <p:cNvPr id="34835" name="Group 13">
              <a:extLst>
                <a:ext uri="{FF2B5EF4-FFF2-40B4-BE49-F238E27FC236}">
                  <a16:creationId xmlns:a16="http://schemas.microsoft.com/office/drawing/2014/main" id="{6009FD87-EB4B-4A2F-8236-C677B4792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2688" cy="1344"/>
              <a:chOff x="0" y="192"/>
              <a:chExt cx="2688" cy="1344"/>
            </a:xfrm>
          </p:grpSpPr>
          <p:sp>
            <p:nvSpPr>
              <p:cNvPr id="34836" name="Text Box 14">
                <a:extLst>
                  <a:ext uri="{FF2B5EF4-FFF2-40B4-BE49-F238E27FC236}">
                    <a16:creationId xmlns:a16="http://schemas.microsoft.com/office/drawing/2014/main" id="{2CF9C527-8771-49E0-955B-9599A64BB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26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Func2: 9 digit Zipcode</a:t>
                </a:r>
              </a:p>
            </p:txBody>
          </p:sp>
          <p:sp>
            <p:nvSpPr>
              <p:cNvPr id="34837" name="Text Box 15">
                <a:extLst>
                  <a:ext uri="{FF2B5EF4-FFF2-40B4-BE49-F238E27FC236}">
                    <a16:creationId xmlns:a16="http://schemas.microsoft.com/office/drawing/2014/main" id="{628FA187-EE42-4ED4-A33B-B1957DDC5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MinimumLength(10)</a:t>
                </a:r>
              </a:p>
            </p:txBody>
          </p:sp>
          <p:sp>
            <p:nvSpPr>
              <p:cNvPr id="34838" name="Text Box 16">
                <a:extLst>
                  <a:ext uri="{FF2B5EF4-FFF2-40B4-BE49-F238E27FC236}">
                    <a16:creationId xmlns:a16="http://schemas.microsoft.com/office/drawing/2014/main" id="{A901D79A-492D-43C6-AF32-20FA8E9B6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124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MaximumLength(10)</a:t>
                </a:r>
              </a:p>
            </p:txBody>
          </p:sp>
        </p:grpSp>
      </p:grpSp>
      <p:sp>
        <p:nvSpPr>
          <p:cNvPr id="412689" name="WordArt 17">
            <a:extLst>
              <a:ext uri="{FF2B5EF4-FFF2-40B4-BE49-F238E27FC236}">
                <a16:creationId xmlns:a16="http://schemas.microsoft.com/office/drawing/2014/main" id="{15217D45-E4FD-4FFA-A95F-B61094DDF5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8621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sp>
        <p:nvSpPr>
          <p:cNvPr id="412690" name="WordArt 18">
            <a:extLst>
              <a:ext uri="{FF2B5EF4-FFF2-40B4-BE49-F238E27FC236}">
                <a16:creationId xmlns:a16="http://schemas.microsoft.com/office/drawing/2014/main" id="{3277A021-5DFC-4889-AD8C-F7F6F91696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4300538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E92D2FA0-3FC7-4F80-A8DF-08ADB25C846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76338"/>
            <a:ext cx="2971800" cy="1905000"/>
            <a:chOff x="816" y="2112"/>
            <a:chExt cx="1920" cy="1104"/>
          </a:xfrm>
        </p:grpSpPr>
        <p:sp>
          <p:nvSpPr>
            <p:cNvPr id="34832" name="Line 20">
              <a:extLst>
                <a:ext uri="{FF2B5EF4-FFF2-40B4-BE49-F238E27FC236}">
                  <a16:creationId xmlns:a16="http://schemas.microsoft.com/office/drawing/2014/main" id="{BADC374E-37AD-430F-8465-9A5DEAC38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21">
              <a:extLst>
                <a:ext uri="{FF2B5EF4-FFF2-40B4-BE49-F238E27FC236}">
                  <a16:creationId xmlns:a16="http://schemas.microsoft.com/office/drawing/2014/main" id="{DB471BB0-BBE2-48EB-8DBC-0773F08E9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513FF6FB-3E59-4854-ACC3-4C97AF83719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690938"/>
            <a:ext cx="2971800" cy="1905000"/>
            <a:chOff x="816" y="2112"/>
            <a:chExt cx="1920" cy="1104"/>
          </a:xfrm>
        </p:grpSpPr>
        <p:sp>
          <p:nvSpPr>
            <p:cNvPr id="34830" name="Line 23">
              <a:extLst>
                <a:ext uri="{FF2B5EF4-FFF2-40B4-BE49-F238E27FC236}">
                  <a16:creationId xmlns:a16="http://schemas.microsoft.com/office/drawing/2014/main" id="{289F2618-BFB6-45B1-9524-6DBAC786F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24">
              <a:extLst>
                <a:ext uri="{FF2B5EF4-FFF2-40B4-BE49-F238E27FC236}">
                  <a16:creationId xmlns:a16="http://schemas.microsoft.com/office/drawing/2014/main" id="{78D8D8EB-ECD8-45F5-B50D-8101A9B3F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9" name="TextBox 24">
            <a:extLst>
              <a:ext uri="{FF2B5EF4-FFF2-40B4-BE49-F238E27FC236}">
                <a16:creationId xmlns:a16="http://schemas.microsoft.com/office/drawing/2014/main" id="{9992731C-28DE-444E-9D41-87EF1B39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utoUpdateAnimBg="0"/>
      <p:bldP spid="41268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DCA5D7C2-E149-4820-A7CE-5C4EA4E0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65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IsNumeric(100)</a:t>
            </a:r>
          </a:p>
        </p:txBody>
      </p:sp>
      <p:grpSp>
        <p:nvGrpSpPr>
          <p:cNvPr id="35843" name="Group 3">
            <a:extLst>
              <a:ext uri="{FF2B5EF4-FFF2-40B4-BE49-F238E27FC236}">
                <a16:creationId xmlns:a16="http://schemas.microsoft.com/office/drawing/2014/main" id="{827210EF-A32D-4D0C-97AD-E2796EA70393}"/>
              </a:ext>
            </a:extLst>
          </p:cNvPr>
          <p:cNvGrpSpPr>
            <a:grpSpLocks/>
          </p:cNvGrpSpPr>
          <p:nvPr/>
        </p:nvGrpSpPr>
        <p:grpSpPr bwMode="auto">
          <a:xfrm>
            <a:off x="0" y="1096963"/>
            <a:ext cx="4343400" cy="2289175"/>
            <a:chOff x="0" y="192"/>
            <a:chExt cx="2688" cy="1648"/>
          </a:xfrm>
        </p:grpSpPr>
        <p:sp>
          <p:nvSpPr>
            <p:cNvPr id="35866" name="Text Box 4">
              <a:extLst>
                <a:ext uri="{FF2B5EF4-FFF2-40B4-BE49-F238E27FC236}">
                  <a16:creationId xmlns:a16="http://schemas.microsoft.com/office/drawing/2014/main" id="{8FD0CE75-23CA-46BF-ADBD-978906091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68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Func1: 5 digit Zipcode</a:t>
              </a:r>
            </a:p>
          </p:txBody>
        </p:sp>
        <p:sp>
          <p:nvSpPr>
            <p:cNvPr id="35867" name="Text Box 5">
              <a:extLst>
                <a:ext uri="{FF2B5EF4-FFF2-40B4-BE49-F238E27FC236}">
                  <a16:creationId xmlns:a16="http://schemas.microsoft.com/office/drawing/2014/main" id="{65EAAB48-D405-469C-9387-3898C9C7F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216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MinimumLength(5)</a:t>
              </a:r>
            </a:p>
          </p:txBody>
        </p:sp>
        <p:sp>
          <p:nvSpPr>
            <p:cNvPr id="35868" name="Text Box 6">
              <a:extLst>
                <a:ext uri="{FF2B5EF4-FFF2-40B4-BE49-F238E27FC236}">
                  <a16:creationId xmlns:a16="http://schemas.microsoft.com/office/drawing/2014/main" id="{26C020A8-62EB-4C0A-BE70-C7DB08AD8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11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MaximumLength(5)</a:t>
              </a:r>
            </a:p>
          </p:txBody>
        </p:sp>
      </p:grpSp>
      <p:sp>
        <p:nvSpPr>
          <p:cNvPr id="35844" name="Rectangle 7">
            <a:extLst>
              <a:ext uri="{FF2B5EF4-FFF2-40B4-BE49-F238E27FC236}">
                <a16:creationId xmlns:a16="http://schemas.microsoft.com/office/drawing/2014/main" id="{84FDD8AA-0B93-47B8-85DE-EE9F34BF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63763"/>
            <a:ext cx="2743200" cy="533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39243C6F-2AAC-4621-88BC-B324844D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858963"/>
            <a:ext cx="800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Data: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085F3C73-E6FC-4D51-B07B-7D3EBB21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669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65265073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02FBB4B2-6FAD-4205-A406-5C21FB01D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154363"/>
            <a:ext cx="3067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FAILS Validation</a:t>
            </a:r>
          </a:p>
        </p:txBody>
      </p:sp>
      <p:grpSp>
        <p:nvGrpSpPr>
          <p:cNvPr id="35848" name="Group 11">
            <a:extLst>
              <a:ext uri="{FF2B5EF4-FFF2-40B4-BE49-F238E27FC236}">
                <a16:creationId xmlns:a16="http://schemas.microsoft.com/office/drawing/2014/main" id="{E1B95A6C-9517-411D-9CE9-8034F7AB0A3B}"/>
              </a:ext>
            </a:extLst>
          </p:cNvPr>
          <p:cNvGrpSpPr>
            <a:grpSpLocks/>
          </p:cNvGrpSpPr>
          <p:nvPr/>
        </p:nvGrpSpPr>
        <p:grpSpPr bwMode="auto">
          <a:xfrm>
            <a:off x="0" y="3535363"/>
            <a:ext cx="4343400" cy="2289175"/>
            <a:chOff x="0" y="1728"/>
            <a:chExt cx="2688" cy="1648"/>
          </a:xfrm>
        </p:grpSpPr>
        <p:sp>
          <p:nvSpPr>
            <p:cNvPr id="35861" name="Text Box 12">
              <a:extLst>
                <a:ext uri="{FF2B5EF4-FFF2-40B4-BE49-F238E27FC236}">
                  <a16:creationId xmlns:a16="http://schemas.microsoft.com/office/drawing/2014/main" id="{B6433D6E-A098-4A01-A384-74B808F80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177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ourier New" panose="02070309020205020404" pitchFamily="49" charset="0"/>
                </a:rPr>
                <a:t>IsNumeric(90)</a:t>
              </a:r>
            </a:p>
          </p:txBody>
        </p:sp>
        <p:grpSp>
          <p:nvGrpSpPr>
            <p:cNvPr id="35862" name="Group 13">
              <a:extLst>
                <a:ext uri="{FF2B5EF4-FFF2-40B4-BE49-F238E27FC236}">
                  <a16:creationId xmlns:a16="http://schemas.microsoft.com/office/drawing/2014/main" id="{9E45D2F7-F8E8-4969-828D-4A3D33C13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2688" cy="1648"/>
              <a:chOff x="0" y="192"/>
              <a:chExt cx="2688" cy="1648"/>
            </a:xfrm>
          </p:grpSpPr>
          <p:sp>
            <p:nvSpPr>
              <p:cNvPr id="35863" name="Text Box 14">
                <a:extLst>
                  <a:ext uri="{FF2B5EF4-FFF2-40B4-BE49-F238E27FC236}">
                    <a16:creationId xmlns:a16="http://schemas.microsoft.com/office/drawing/2014/main" id="{C392C4FB-1397-4328-A676-BD51A72E5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268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Func2: 9 digit Zipcode</a:t>
                </a:r>
              </a:p>
            </p:txBody>
          </p:sp>
          <p:sp>
            <p:nvSpPr>
              <p:cNvPr id="35864" name="Text Box 15">
                <a:extLst>
                  <a:ext uri="{FF2B5EF4-FFF2-40B4-BE49-F238E27FC236}">
                    <a16:creationId xmlns:a16="http://schemas.microsoft.com/office/drawing/2014/main" id="{30158A6E-D6B5-4C52-8C22-5FFB4FACD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2160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MinimumLength(10)</a:t>
                </a:r>
              </a:p>
            </p:txBody>
          </p:sp>
          <p:sp>
            <p:nvSpPr>
              <p:cNvPr id="35865" name="Text Box 16">
                <a:extLst>
                  <a:ext uri="{FF2B5EF4-FFF2-40B4-BE49-F238E27FC236}">
                    <a16:creationId xmlns:a16="http://schemas.microsoft.com/office/drawing/2014/main" id="{1D5A31DC-7F08-432B-9582-3E45C8B5C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1248"/>
                <a:ext cx="2112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ourier New" panose="02070309020205020404" pitchFamily="49" charset="0"/>
                  </a:rPr>
                  <a:t>MaximumLength(10)</a:t>
                </a:r>
              </a:p>
            </p:txBody>
          </p:sp>
        </p:grpSp>
      </p:grpSp>
      <p:sp>
        <p:nvSpPr>
          <p:cNvPr id="414737" name="WordArt 17">
            <a:extLst>
              <a:ext uri="{FF2B5EF4-FFF2-40B4-BE49-F238E27FC236}">
                <a16:creationId xmlns:a16="http://schemas.microsoft.com/office/drawing/2014/main" id="{7859CB29-7E4E-4C81-BEE4-6039B95476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4754563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sp>
        <p:nvSpPr>
          <p:cNvPr id="414738" name="WordArt 18">
            <a:extLst>
              <a:ext uri="{FF2B5EF4-FFF2-40B4-BE49-F238E27FC236}">
                <a16:creationId xmlns:a16="http://schemas.microsoft.com/office/drawing/2014/main" id="{632E2034-A2CB-4DE0-AB70-53404F1E9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782763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14739" name="WordArt 19">
            <a:extLst>
              <a:ext uri="{FF2B5EF4-FFF2-40B4-BE49-F238E27FC236}">
                <a16:creationId xmlns:a16="http://schemas.microsoft.com/office/drawing/2014/main" id="{00B488C3-8F65-46F1-B72C-F3CBBE9F9B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2316163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14740" name="WordArt 20">
            <a:extLst>
              <a:ext uri="{FF2B5EF4-FFF2-40B4-BE49-F238E27FC236}">
                <a16:creationId xmlns:a16="http://schemas.microsoft.com/office/drawing/2014/main" id="{6BB4A4DC-7F14-4CC8-86D2-D791F0E57D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4297363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99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TRUE</a:t>
            </a:r>
          </a:p>
        </p:txBody>
      </p:sp>
      <p:sp>
        <p:nvSpPr>
          <p:cNvPr id="414741" name="WordArt 21">
            <a:extLst>
              <a:ext uri="{FF2B5EF4-FFF2-40B4-BE49-F238E27FC236}">
                <a16:creationId xmlns:a16="http://schemas.microsoft.com/office/drawing/2014/main" id="{E55FF034-D81D-477D-B5C6-B967B8758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849563"/>
            <a:ext cx="120967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FALSE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E6DC6227-8115-43F8-BED9-F1E0F768002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73163"/>
            <a:ext cx="2971800" cy="1905000"/>
            <a:chOff x="816" y="2112"/>
            <a:chExt cx="1920" cy="1104"/>
          </a:xfrm>
        </p:grpSpPr>
        <p:sp>
          <p:nvSpPr>
            <p:cNvPr id="35859" name="Line 23">
              <a:extLst>
                <a:ext uri="{FF2B5EF4-FFF2-40B4-BE49-F238E27FC236}">
                  <a16:creationId xmlns:a16="http://schemas.microsoft.com/office/drawing/2014/main" id="{41F65CE2-2E9E-45C6-8396-EAB8073C3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24">
              <a:extLst>
                <a:ext uri="{FF2B5EF4-FFF2-40B4-BE49-F238E27FC236}">
                  <a16:creationId xmlns:a16="http://schemas.microsoft.com/office/drawing/2014/main" id="{EFEFC609-631C-4DA1-9760-C32B0F998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B1DC30F4-0842-4929-A24D-7CBA01ED0B7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687763"/>
            <a:ext cx="2971800" cy="1905000"/>
            <a:chOff x="816" y="2112"/>
            <a:chExt cx="1920" cy="1104"/>
          </a:xfrm>
        </p:grpSpPr>
        <p:sp>
          <p:nvSpPr>
            <p:cNvPr id="35857" name="Line 26">
              <a:extLst>
                <a:ext uri="{FF2B5EF4-FFF2-40B4-BE49-F238E27FC236}">
                  <a16:creationId xmlns:a16="http://schemas.microsoft.com/office/drawing/2014/main" id="{57350A4C-8010-4758-9D1F-E6CDB14D6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27">
              <a:extLst>
                <a:ext uri="{FF2B5EF4-FFF2-40B4-BE49-F238E27FC236}">
                  <a16:creationId xmlns:a16="http://schemas.microsoft.com/office/drawing/2014/main" id="{21B93206-1DE8-4FC7-8F93-5AA5286D7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112"/>
              <a:ext cx="1920" cy="110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6" name="TextBox 27">
            <a:extLst>
              <a:ext uri="{FF2B5EF4-FFF2-40B4-BE49-F238E27FC236}">
                <a16:creationId xmlns:a16="http://schemas.microsoft.com/office/drawing/2014/main" id="{2AA8FE96-375D-4B55-868D-71DA9F1E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Rules in 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9" grpId="0" autoUpdateAnimBg="0"/>
      <p:bldP spid="41473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95F1677-699F-4B35-A787-97B7AEFB516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3813"/>
            <a:ext cx="7775575" cy="814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Rules are: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1A3EA6A9-C890-443E-9F49-D11B1606063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1524000"/>
            <a:ext cx="7239000" cy="3276600"/>
          </a:xfrm>
        </p:spPr>
        <p:txBody>
          <a:bodyPr/>
          <a:lstStyle/>
          <a:p>
            <a:pPr marL="292100" indent="-277813" eaLnBrk="1" hangingPunct="1"/>
            <a:r>
              <a:rPr lang="en-US" altLang="en-US" sz="3200" b="1">
                <a:solidFill>
                  <a:srgbClr val="034A98"/>
                </a:solidFill>
              </a:rPr>
              <a:t>Flexible, extensible,</a:t>
            </a:r>
          </a:p>
          <a:p>
            <a:pPr marL="292100" indent="-277813" eaLnBrk="1" hangingPunct="1"/>
            <a:r>
              <a:rPr lang="en-US" altLang="en-US" sz="3200" b="1">
                <a:solidFill>
                  <a:srgbClr val="034A98"/>
                </a:solidFill>
              </a:rPr>
              <a:t>Reusable,</a:t>
            </a:r>
          </a:p>
          <a:p>
            <a:pPr marL="292100" indent="-277813" eaLnBrk="1" hangingPunct="1"/>
            <a:r>
              <a:rPr lang="en-US" altLang="en-US" sz="3200" b="1">
                <a:solidFill>
                  <a:srgbClr val="034A98"/>
                </a:solidFill>
              </a:rPr>
              <a:t>Standard,</a:t>
            </a:r>
          </a:p>
          <a:p>
            <a:pPr marL="292100" indent="-277813" eaLnBrk="1" hangingPunct="1"/>
            <a:r>
              <a:rPr lang="en-US" altLang="en-US" sz="3200" b="1">
                <a:solidFill>
                  <a:srgbClr val="034A98"/>
                </a:solidFill>
              </a:rPr>
              <a:t>Not limited to validations…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BC28018-44E4-4AC6-BB2B-23CC97474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28C18D-E604-4A67-8463-7625A6CCD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525" y="1235075"/>
            <a:ext cx="7589838" cy="447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True client/server architecture scales very large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Client-based licensing, not per-click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Rulerunner Service – core differentiator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Open and extensible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Leading recognition engines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Integrated thick and thin client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Lowest cost of ownership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6139BC4-14F9-452A-86AB-E97F8C04FEB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1050925"/>
            <a:ext cx="8766175" cy="137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Competitive Information and Resources</a:t>
            </a:r>
            <a:br>
              <a:rPr lang="en-US" altLang="en-US" sz="2800">
                <a:solidFill>
                  <a:schemeClr val="tx1"/>
                </a:solidFill>
              </a:rPr>
            </a:b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Maig Worel, WW ECM Demo Team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4B875BA-E407-4517-A0B8-2C6CADEB91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28600"/>
            <a:ext cx="7769225" cy="528638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25 Aug 2010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EC40E57-8928-4C01-9A75-3DC2D8F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Competition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2EB079C2-CA4E-4748-852B-55623D98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35075"/>
            <a:ext cx="8686800" cy="5119688"/>
          </a:xfrm>
        </p:spPr>
        <p:txBody>
          <a:bodyPr/>
          <a:lstStyle/>
          <a:p>
            <a:r>
              <a:rPr lang="en-US" altLang="en-US"/>
              <a:t>Key Competitors</a:t>
            </a:r>
          </a:p>
          <a:p>
            <a:pPr lvl="1"/>
            <a:r>
              <a:rPr lang="en-US" altLang="en-US"/>
              <a:t>Kofax</a:t>
            </a:r>
          </a:p>
          <a:p>
            <a:pPr lvl="1"/>
            <a:r>
              <a:rPr lang="en-US" altLang="en-US"/>
              <a:t>EMC / Captiva</a:t>
            </a:r>
          </a:p>
          <a:p>
            <a:pPr lvl="1"/>
            <a:r>
              <a:rPr lang="en-US" altLang="en-US"/>
              <a:t>Oracle / Captovation / Brainware (OEM, forms processing)</a:t>
            </a:r>
          </a:p>
          <a:p>
            <a:pPr lvl="1"/>
            <a:r>
              <a:rPr lang="en-US" altLang="en-US"/>
              <a:t>Open Text / Captaris</a:t>
            </a:r>
          </a:p>
          <a:p>
            <a:pPr lvl="1"/>
            <a:r>
              <a:rPr lang="en-US" altLang="en-US"/>
              <a:t>Readsoft (Sweden) Accounts Payable automation, workflow</a:t>
            </a:r>
          </a:p>
          <a:p>
            <a:r>
              <a:rPr lang="en-US" altLang="en-US"/>
              <a:t>Key Differentiators for Technical folks</a:t>
            </a:r>
          </a:p>
          <a:p>
            <a:pPr lvl="1"/>
            <a:r>
              <a:rPr lang="en-US" altLang="en-US"/>
              <a:t>Single Vendor Integration</a:t>
            </a:r>
          </a:p>
          <a:p>
            <a:pPr lvl="1"/>
            <a:r>
              <a:rPr lang="en-US" altLang="en-US"/>
              <a:t>Control with Flexibility – the Rules</a:t>
            </a:r>
          </a:p>
          <a:p>
            <a:pPr lvl="1"/>
            <a:r>
              <a:rPr lang="en-US" altLang="en-US"/>
              <a:t>Distributed capture – thin web based client</a:t>
            </a:r>
          </a:p>
          <a:p>
            <a:r>
              <a:rPr lang="en-US" altLang="en-US"/>
              <a:t>Technical Features to Highlight</a:t>
            </a:r>
          </a:p>
          <a:p>
            <a:pPr lvl="1"/>
            <a:r>
              <a:rPr lang="en-US" altLang="en-US"/>
              <a:t>Ease of demonstration/usability</a:t>
            </a:r>
          </a:p>
          <a:p>
            <a:pPr lvl="1"/>
            <a:r>
              <a:rPr lang="en-US" altLang="en-US"/>
              <a:t>Fine grained control – see image fix controls for example</a:t>
            </a:r>
          </a:p>
          <a:p>
            <a:pPr lvl="1"/>
            <a:r>
              <a:rPr lang="en-US" altLang="en-US"/>
              <a:t>VERY flexible and extendable </a:t>
            </a:r>
          </a:p>
          <a:p>
            <a:pPr lvl="1"/>
            <a:r>
              <a:rPr lang="en-US" altLang="en-US"/>
              <a:t>Web based, thick client, and offline (FastDoc capture)</a:t>
            </a:r>
          </a:p>
          <a:p>
            <a:pPr lvl="1"/>
            <a:r>
              <a:rPr lang="en-US" altLang="en-US"/>
              <a:t>Enterprise services, with RM, workflow, process available in integrated stack</a:t>
            </a:r>
          </a:p>
          <a:p>
            <a:pPr lvl="1"/>
            <a:r>
              <a:rPr lang="en-US" altLang="en-US"/>
              <a:t>Easy to install</a:t>
            </a:r>
          </a:p>
          <a:p>
            <a:pPr lvl="1"/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052AC99-974C-4CA4-979A-ACDC3697A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9990B4-48E5-4FE2-A547-BA07DA497059}" type="slidenum">
              <a:rPr lang="en-US" altLang="en-US" sz="800"/>
              <a:pPr eaLnBrk="1" hangingPunct="1"/>
              <a:t>37</a:t>
            </a:fld>
            <a:endParaRPr lang="en-US" altLang="en-US" sz="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56ED8961-FD32-415C-9CD4-BB909DCDC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A20DED-4731-43DF-ACCF-776EDE37114C}" type="slidenum">
              <a:rPr lang="en-US" altLang="en-US" sz="800"/>
              <a:pPr eaLnBrk="1" hangingPunct="1"/>
              <a:t>38</a:t>
            </a:fld>
            <a:endParaRPr lang="en-US" altLang="en-US" sz="8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45C6294-7C00-408A-A779-5D1BBA544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Competition: Kofax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CB6A85B-2D71-42E4-A312-9C713944C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1325563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/>
              <a:t>Key Differentiators:</a:t>
            </a:r>
          </a:p>
          <a:p>
            <a:pPr lvl="1" eaLnBrk="1" hangingPunct="1"/>
            <a:r>
              <a:rPr lang="en-US" altLang="en-US"/>
              <a:t>Kofax is the market leader in capture </a:t>
            </a:r>
          </a:p>
          <a:p>
            <a:pPr lvl="1" eaLnBrk="1" hangingPunct="1"/>
            <a:r>
              <a:rPr lang="en-US" altLang="en-US"/>
              <a:t>Kofax is the largest pure play capture vendor</a:t>
            </a:r>
          </a:p>
          <a:p>
            <a:pPr lvl="1" eaLnBrk="1" hangingPunct="1"/>
            <a:r>
              <a:rPr lang="en-US" altLang="en-US"/>
              <a:t>Kofax products are easy to demonstrate and show</a:t>
            </a:r>
          </a:p>
          <a:p>
            <a:pPr eaLnBrk="1" hangingPunct="1"/>
            <a:r>
              <a:rPr lang="en-US" altLang="en-US"/>
              <a:t>Key Competitive Gaps:</a:t>
            </a:r>
          </a:p>
          <a:p>
            <a:pPr lvl="1" eaLnBrk="1" hangingPunct="1"/>
            <a:r>
              <a:rPr lang="en-US" altLang="en-US"/>
              <a:t>Capture market has consolidated with ECM, leaving Kofax without ECM and imaging platforms to sell</a:t>
            </a:r>
          </a:p>
          <a:p>
            <a:pPr lvl="1" eaLnBrk="1" hangingPunct="1"/>
            <a:r>
              <a:rPr lang="en-US" altLang="en-US"/>
              <a:t>Kofax is no longer recognized as the technology leader in the capture segments it serves</a:t>
            </a:r>
          </a:p>
          <a:p>
            <a:pPr eaLnBrk="1" hangingPunct="1"/>
            <a:r>
              <a:rPr lang="en-US" altLang="en-US"/>
              <a:t>Competitive Positioning: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Kofax’s lack of ECM stack and waning technology leadership make it an increasingly tough sell to ECM customers, while IBM’s addition of Datacap provide both completeness and technology leadership from a </a:t>
            </a:r>
            <a:r>
              <a:rPr lang="en-US" altLang="en-US">
                <a:solidFill>
                  <a:schemeClr val="accent2"/>
                </a:solidFill>
              </a:rPr>
              <a:t>single, market-leading vendor.</a:t>
            </a:r>
          </a:p>
          <a:p>
            <a:pPr eaLnBrk="1" hangingPunct="1"/>
            <a:r>
              <a:rPr lang="en-US" altLang="en-US"/>
              <a:t>Example: Handwriting, barcode, machine print, checkboxes</a:t>
            </a:r>
          </a:p>
          <a:p>
            <a:pPr lvl="1" eaLnBrk="1" hangingPunct="1"/>
            <a:r>
              <a:rPr lang="en-US" altLang="en-US"/>
              <a:t>Kofax would require hardcore coding to handle this document for KTM</a:t>
            </a:r>
          </a:p>
          <a:p>
            <a:pPr lvl="1" eaLnBrk="1" hangingPunct="1"/>
            <a:r>
              <a:rPr lang="en-US" altLang="en-US"/>
              <a:t>Indicius could handle it without extra coding – but could only do it as a fixed form.</a:t>
            </a:r>
          </a:p>
          <a:p>
            <a:pPr lvl="1" eaLnBrk="1" hangingPunct="1"/>
            <a:r>
              <a:rPr lang="en-US" altLang="en-US"/>
              <a:t>Datacap can use the rules engine, and just apply the rule over the field. More flexibility.</a:t>
            </a:r>
          </a:p>
          <a:p>
            <a:pPr lvl="1" eaLnBrk="1" hangingPunct="1"/>
            <a:r>
              <a:rPr lang="en-US" altLang="en-US"/>
              <a:t>Faster ROI – less cost for professional services, quicker application delivery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EBB9C2CF-8AD5-4ACD-84AF-3BDC49E1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0823AD-3C5A-47D1-81E8-A29BD132E281}" type="slidenum">
              <a:rPr lang="en-US" altLang="en-US" sz="800"/>
              <a:pPr eaLnBrk="1" hangingPunct="1"/>
              <a:t>39</a:t>
            </a:fld>
            <a:endParaRPr lang="en-US" altLang="en-US" sz="8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B7D2FF3-369C-48E7-818F-9959ED2BF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Competition: EMC / Captiva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20D9CF9-7CD0-4052-A736-1013A4741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1325563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/>
              <a:t>Key Differentiators:</a:t>
            </a:r>
          </a:p>
          <a:p>
            <a:pPr lvl="1" eaLnBrk="1" hangingPunct="1"/>
            <a:r>
              <a:rPr lang="en-US" altLang="en-US"/>
              <a:t>Complete suite of capture offerings for ECM integrated with both EMC and IBM ECM</a:t>
            </a:r>
          </a:p>
          <a:p>
            <a:pPr lvl="1" eaLnBrk="1" hangingPunct="1"/>
            <a:r>
              <a:rPr lang="en-US" altLang="en-US"/>
              <a:t>EMC/Captiva strategy is steep discounts on software to sell storage hardware</a:t>
            </a:r>
          </a:p>
          <a:p>
            <a:pPr lvl="1" eaLnBrk="1" hangingPunct="1"/>
            <a:r>
              <a:rPr lang="en-US" altLang="en-US"/>
              <a:t>Uses capture as a wedge to displace ECM competitors</a:t>
            </a:r>
          </a:p>
          <a:p>
            <a:pPr eaLnBrk="1" hangingPunct="1"/>
            <a:r>
              <a:rPr lang="en-US" altLang="en-US"/>
              <a:t>Key Competitive Gaps:</a:t>
            </a:r>
          </a:p>
          <a:p>
            <a:pPr lvl="1" eaLnBrk="1" hangingPunct="1"/>
            <a:r>
              <a:rPr lang="en-US" altLang="en-US"/>
              <a:t>Relies on aggressive discounting, rather than product strength, to win </a:t>
            </a:r>
          </a:p>
          <a:p>
            <a:pPr lvl="1" eaLnBrk="1" hangingPunct="1"/>
            <a:r>
              <a:rPr lang="en-US" altLang="en-US"/>
              <a:t>Traditional capture technology cannot be deployed as </a:t>
            </a:r>
            <a:r>
              <a:rPr lang="en-US" altLang="en-US">
                <a:solidFill>
                  <a:schemeClr val="accent2"/>
                </a:solidFill>
              </a:rPr>
              <a:t>enterprise services</a:t>
            </a:r>
          </a:p>
          <a:p>
            <a:pPr eaLnBrk="1" hangingPunct="1"/>
            <a:r>
              <a:rPr lang="en-US" altLang="en-US"/>
              <a:t>Competitive Positioning: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EMC/Captiva is IBM’s true competitor for imaging and capture, but Datacap’s advanced technology (ability to </a:t>
            </a:r>
            <a:r>
              <a:rPr lang="en-US" altLang="en-US">
                <a:solidFill>
                  <a:schemeClr val="accent2"/>
                </a:solidFill>
              </a:rPr>
              <a:t>run capture as services</a:t>
            </a:r>
            <a:r>
              <a:rPr lang="en-US" altLang="en-US"/>
              <a:t>) gives IBM a distinct advantage in enterprise capture opportunities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Example: Handwriting, barcode, machine print, checkboxes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Requires C++ or other programming – expensive programmer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VBScript or .Net rules can be mixed and matched to build an application. A business analyst can do that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8E3F9D2-E8FE-436C-A391-BB3C5B31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144463"/>
            <a:ext cx="8458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34A98"/>
                </a:solidFill>
                <a:latin typeface="Verdana" panose="020B0604030504040204" pitchFamily="34" charset="0"/>
              </a:rPr>
              <a:t>About Datacap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C3F92AA-5105-4A02-9FAD-1B4F38AF7D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524000"/>
            <a:ext cx="7162800" cy="46482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Over 20 years as ISV</a:t>
            </a:r>
          </a:p>
          <a:p>
            <a:pPr eaLnBrk="1" hangingPunct="1"/>
            <a:r>
              <a:rPr lang="en-US" altLang="en-US" sz="2400" b="1"/>
              <a:t>Headquartered in Tarrytown, NY</a:t>
            </a:r>
          </a:p>
          <a:p>
            <a:pPr eaLnBrk="1" hangingPunct="1"/>
            <a:r>
              <a:rPr lang="en-US" altLang="en-US" sz="2400" b="1"/>
              <a:t>Led by co-founders (CEO &amp; CTO)</a:t>
            </a:r>
          </a:p>
          <a:p>
            <a:pPr eaLnBrk="1" hangingPunct="1"/>
            <a:r>
              <a:rPr lang="en-US" altLang="en-US" sz="2400" b="1"/>
              <a:t>Dedicated to document capture</a:t>
            </a:r>
          </a:p>
          <a:p>
            <a:pPr eaLnBrk="1" hangingPunct="1"/>
            <a:r>
              <a:rPr lang="en-US" altLang="en-US" sz="2400" b="1"/>
              <a:t>First-mover technical innovation</a:t>
            </a:r>
          </a:p>
          <a:p>
            <a:pPr eaLnBrk="1" hangingPunct="1"/>
            <a:r>
              <a:rPr lang="en-US" altLang="en-US" sz="2400" b="1"/>
              <a:t>Focused on demanding capture.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78D1E10B-4F0A-4747-B569-AFDC05D3E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03E0C6-2765-4693-9981-F482FC96FEBA}" type="slidenum">
              <a:rPr lang="en-US" altLang="en-US" sz="800"/>
              <a:pPr eaLnBrk="1" hangingPunct="1"/>
              <a:t>40</a:t>
            </a:fld>
            <a:endParaRPr lang="en-US" altLang="en-US" sz="8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6FE79AC-4625-4555-9C09-48FCAB59F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Competition: Oracle / Captovation / Brainware (OEM, forms processing)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53F52A6-E76A-471E-B001-F4AC4C197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1508125"/>
            <a:ext cx="8686800" cy="4846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Key Differentiators: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/>
              <a:t>Dedicated capture offering for its ECM products acquired via </a:t>
            </a:r>
            <a:r>
              <a:rPr lang="en-US" dirty="0" err="1"/>
              <a:t>Stellent</a:t>
            </a:r>
            <a:endParaRPr lang="en-US" dirty="0"/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/>
              <a:t>FUSION vision for integrating ECM and capture into the larger suite of applications and RDBMS technologies</a:t>
            </a:r>
          </a:p>
          <a:p>
            <a:pPr eaLnBrk="1" hangingPunct="1">
              <a:defRPr/>
            </a:pPr>
            <a:r>
              <a:rPr lang="en-US" dirty="0"/>
              <a:t>Key Competitive Gaps: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accent2"/>
                </a:solidFill>
              </a:rPr>
              <a:t>Inability to deliver on FUSION message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Reliance on OEM (</a:t>
            </a:r>
            <a:r>
              <a:rPr lang="en-US" dirty="0" err="1"/>
              <a:t>Brainware</a:t>
            </a:r>
            <a:r>
              <a:rPr lang="en-US" dirty="0"/>
              <a:t>) for advanced capture capabilities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Late to imaging and capture market with unclear message</a:t>
            </a:r>
          </a:p>
          <a:p>
            <a:pPr eaLnBrk="1" hangingPunct="1">
              <a:defRPr/>
            </a:pPr>
            <a:r>
              <a:rPr lang="en-US" dirty="0"/>
              <a:t>Competitive Positioning: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/>
              <a:t>Oracle is not considered (by analysts or prospects) a market leader in Capture or Imaging, whereas IBM leads in functionality and market share.</a:t>
            </a:r>
            <a:br>
              <a:rPr lang="en-US" dirty="0"/>
            </a:br>
            <a:endParaRPr lang="en-US" dirty="0"/>
          </a:p>
          <a:p>
            <a:pPr marL="173038" lvl="1" indent="-173038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ea typeface="+mn-ea"/>
                <a:cs typeface="+mn-cs"/>
              </a:rPr>
              <a:t>Example: Handwriting, barcode, machine print, checkboxes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err="1"/>
              <a:t>Brainware</a:t>
            </a:r>
            <a:r>
              <a:rPr lang="en-US" dirty="0"/>
              <a:t> is </a:t>
            </a:r>
            <a:r>
              <a:rPr lang="en-US" dirty="0" err="1"/>
              <a:t>OEM’d</a:t>
            </a:r>
            <a:r>
              <a:rPr lang="en-US" dirty="0"/>
              <a:t> as their front end, so they replaced it with Datacap. The Datacap UI is so much more flexible, and </a:t>
            </a:r>
            <a:r>
              <a:rPr lang="en-US" dirty="0" err="1"/>
              <a:t>Brainware</a:t>
            </a:r>
            <a:r>
              <a:rPr lang="en-US" dirty="0"/>
              <a:t> is difficult to work with.  Customized processing of documents – say you want to expand beyond AP to add other departments. Focus on extensibility. </a:t>
            </a:r>
            <a:r>
              <a:rPr lang="en-US" dirty="0" err="1"/>
              <a:t>Brainware</a:t>
            </a:r>
            <a:r>
              <a:rPr lang="en-US" dirty="0"/>
              <a:t> plays mostly in the AP space.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9B1EB675-1514-45B8-949B-A0DB71AFF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56FDD7-FA38-46BE-8C22-9543769ABE64}" type="slidenum">
              <a:rPr lang="en-US" altLang="en-US" sz="800"/>
              <a:pPr eaLnBrk="1" hangingPunct="1"/>
              <a:t>41</a:t>
            </a:fld>
            <a:endParaRPr lang="en-US" altLang="en-US" sz="8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FC70C1E-D356-4D1E-81EA-9D67FB910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Competition: Open Text / Captaris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3CC67A6-DF04-478C-8944-8DA9E193B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1600200"/>
            <a:ext cx="86868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Key Differentiators: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Market leading tools, including OCR and Fax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Offers capture for its complete ECM stack</a:t>
            </a:r>
          </a:p>
          <a:p>
            <a:pPr eaLnBrk="1" hangingPunct="1">
              <a:defRPr/>
            </a:pPr>
            <a:r>
              <a:rPr lang="en-US" dirty="0"/>
              <a:t>Key Competitive Gaps: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Seen as provider of tools, rather than </a:t>
            </a:r>
            <a:r>
              <a:rPr lang="en-US" dirty="0">
                <a:solidFill>
                  <a:schemeClr val="accent2"/>
                </a:solidFill>
              </a:rPr>
              <a:t>complete capture suite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Unclear strategy on capture and imaging</a:t>
            </a:r>
          </a:p>
          <a:p>
            <a:pPr eaLnBrk="1" hangingPunct="1">
              <a:defRPr/>
            </a:pPr>
            <a:r>
              <a:rPr lang="en-US" dirty="0"/>
              <a:t>Competitive Positioning: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/>
              <a:t>Although it offers capture and forms processing applications, Open Text is perceived as a tool provider with inconsistent capture focus, whereas  IBM is a leader in the imaging and capture market.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dirty="0"/>
          </a:p>
          <a:p>
            <a:pPr marL="173038" lvl="1" indent="-173038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ea typeface="+mn-ea"/>
                <a:cs typeface="+mn-cs"/>
              </a:rPr>
              <a:t>Example: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/>
              <a:t>Datacap was a front end for </a:t>
            </a:r>
            <a:r>
              <a:rPr lang="en-US" dirty="0" err="1"/>
              <a:t>Captaris</a:t>
            </a:r>
            <a:r>
              <a:rPr lang="en-US" dirty="0"/>
              <a:t> when </a:t>
            </a:r>
            <a:r>
              <a:rPr lang="en-US" dirty="0" err="1"/>
              <a:t>Opentext</a:t>
            </a:r>
            <a:r>
              <a:rPr lang="en-US" dirty="0"/>
              <a:t> bought them. Their offering is pretty rudimentary. Even </a:t>
            </a:r>
            <a:r>
              <a:rPr lang="en-US" dirty="0" err="1"/>
              <a:t>FastDoc</a:t>
            </a:r>
            <a:r>
              <a:rPr lang="en-US" dirty="0"/>
              <a:t> capture, a simpler product, is more impressive.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4131A63E-F6C1-40AB-A049-0CA06456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Competition: Readsoft, ABBYY, Knowledge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BB58-B3CB-4F92-BA9A-3D0A06D7E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868363"/>
            <a:ext cx="8686800" cy="5486400"/>
          </a:xfrm>
        </p:spPr>
        <p:txBody>
          <a:bodyPr/>
          <a:lstStyle/>
          <a:p>
            <a:pPr marL="173038" lvl="1" indent="-173038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dirty="0"/>
          </a:p>
          <a:p>
            <a:pPr marL="173038" lvl="1" indent="-173038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b="1" dirty="0" err="1">
                <a:ea typeface="+mn-ea"/>
                <a:cs typeface="+mn-cs"/>
              </a:rPr>
              <a:t>Readsoft</a:t>
            </a:r>
            <a:r>
              <a:rPr lang="en-US" sz="1800" b="1" dirty="0">
                <a:ea typeface="+mn-ea"/>
                <a:cs typeface="+mn-cs"/>
              </a:rPr>
              <a:t> (Sweden) has an Accounts Payable  with some automation and workflow</a:t>
            </a:r>
          </a:p>
          <a:p>
            <a:pPr marL="519113" lvl="2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/>
              <a:t>Hit them with: Solutions outside of Accounts payable</a:t>
            </a:r>
          </a:p>
          <a:p>
            <a:pPr marL="173038" lvl="1" indent="-173038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dirty="0"/>
          </a:p>
          <a:p>
            <a:pPr marL="173038" lvl="1" indent="-173038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b="1" dirty="0" err="1">
                <a:ea typeface="+mn-ea"/>
                <a:cs typeface="+mn-cs"/>
              </a:rPr>
              <a:t>ABBYY provides the engine to Datacap for Russian and other language recognition.</a:t>
            </a:r>
          </a:p>
          <a:p>
            <a:pPr marL="519113" lvl="2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 err="1"/>
              <a:t>FlexiCapture</a:t>
            </a:r>
            <a:r>
              <a:rPr lang="en-US" dirty="0"/>
              <a:t> uses the ABBYY engine with a rudimentary solution. Automated indexing is OK but line item extraction and advanced capture aren’t there.</a:t>
            </a:r>
          </a:p>
          <a:p>
            <a:pPr marL="519113" lvl="2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/>
              <a:t>Everybody (just about) uses this engine for recognition</a:t>
            </a:r>
          </a:p>
          <a:p>
            <a:pPr marL="519113" lvl="2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/>
              <a:t>Hit them with: Line items, advanced capture options</a:t>
            </a:r>
          </a:p>
          <a:p>
            <a:pPr marL="173038" lvl="1" indent="-173038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dirty="0"/>
          </a:p>
          <a:p>
            <a:pPr marL="173038" lvl="1" indent="-173038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b="1" dirty="0" err="1">
                <a:ea typeface="+mn-ea"/>
                <a:cs typeface="+mn-cs"/>
              </a:rPr>
              <a:t>Knowledge Lake</a:t>
            </a:r>
          </a:p>
          <a:p>
            <a:pPr marL="519113" lvl="2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/>
              <a:t>A bit basic, often uses </a:t>
            </a:r>
            <a:r>
              <a:rPr lang="en-US" dirty="0" err="1"/>
              <a:t>Readsoft</a:t>
            </a:r>
            <a:r>
              <a:rPr lang="en-US" dirty="0"/>
              <a:t>, has SharePoint limitations for workflows so not very flexible</a:t>
            </a:r>
          </a:p>
          <a:p>
            <a:pPr marL="519113" lvl="2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/>
              <a:t>Hit them with: Advanced workflows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87E2EFC-5410-45D2-9931-98DBCB68B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78B527-CD6F-4309-A00C-4E484AF17D53}" type="slidenum">
              <a:rPr lang="en-US" altLang="en-US" sz="800"/>
              <a:pPr eaLnBrk="1" hangingPunct="1"/>
              <a:t>42</a:t>
            </a:fld>
            <a:endParaRPr lang="en-US" altLang="en-US" sz="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A4408A1E-CA55-47AB-BEA1-2A167FB3C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7F00B8-055F-4A7E-A5FC-8A3CF6E3590C}" type="slidenum">
              <a:rPr lang="en-US" altLang="en-US" sz="800"/>
              <a:pPr eaLnBrk="1" hangingPunct="1"/>
              <a:t>43</a:t>
            </a:fld>
            <a:endParaRPr lang="en-US" altLang="en-US" sz="8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18EEDAD-C29D-4CF1-B57F-C7FAB1780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 and Tools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202F189-8B6A-42B5-BB20-66D3B6C58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1417638"/>
            <a:ext cx="8686800" cy="4937125"/>
          </a:xfrm>
        </p:spPr>
        <p:txBody>
          <a:bodyPr/>
          <a:lstStyle/>
          <a:p>
            <a:pPr eaLnBrk="1" hangingPunct="1"/>
            <a:r>
              <a:rPr lang="en-US" altLang="en-US"/>
              <a:t>Community </a:t>
            </a:r>
            <a:r>
              <a:rPr lang="en-US" altLang="en-US">
                <a:hlinkClick r:id="rId3"/>
              </a:rPr>
              <a:t>http://w3.ibm.com/connections/communities/service/html/communityview?communityUuid=45274911-4b22-4b67-80a0-dec2c46dffc2</a:t>
            </a:r>
            <a:endParaRPr lang="en-US" altLang="en-US"/>
          </a:p>
          <a:p>
            <a:pPr eaLnBrk="1" hangingPunct="1"/>
            <a:r>
              <a:rPr lang="en-US" altLang="en-US"/>
              <a:t>Technical Information Kit </a:t>
            </a:r>
            <a:r>
              <a:rPr lang="en-US" altLang="en-US">
                <a:hlinkClick r:id="rId4"/>
              </a:rPr>
              <a:t>http://w3.ibm.com/connections/wikis/home?lang=en#/wiki/W6a3fc83ae160_463a_85c1_fcb936bd589e/page/Technical%20Information%20Kit</a:t>
            </a:r>
            <a:endParaRPr lang="en-US" altLang="en-US"/>
          </a:p>
          <a:p>
            <a:pPr eaLnBrk="1" hangingPunct="1"/>
            <a:r>
              <a:rPr lang="en-US" altLang="en-US"/>
              <a:t>Datacap Seller Resources </a:t>
            </a:r>
          </a:p>
          <a:p>
            <a:pPr lvl="1" eaLnBrk="1" hangingPunct="1"/>
            <a:r>
              <a:rPr lang="en-US" altLang="en-US">
                <a:hlinkClick r:id="rId5"/>
              </a:rPr>
              <a:t>http://w3-103.ibm.com/software/xl/portal/content?synKey=G279133P13996H05</a:t>
            </a:r>
            <a:endParaRPr lang="en-US" altLang="en-US"/>
          </a:p>
          <a:p>
            <a:pPr eaLnBrk="1" hangingPunct="1"/>
            <a:r>
              <a:rPr lang="en-US" altLang="en-US"/>
              <a:t>VDC (hosted)  - available next week</a:t>
            </a:r>
          </a:p>
          <a:p>
            <a:pPr eaLnBrk="1" hangingPunct="1"/>
            <a:r>
              <a:rPr lang="en-US" altLang="en-US"/>
              <a:t>Tech Wiki</a:t>
            </a:r>
          </a:p>
          <a:p>
            <a:pPr lvl="1" eaLnBrk="1" hangingPunct="1"/>
            <a:r>
              <a:rPr lang="en-US" altLang="en-US">
                <a:hlinkClick r:id="rId6"/>
              </a:rPr>
              <a:t>https://w3.tap.ibm.com/w3ki2/display/CMWIKI1/Datacap</a:t>
            </a:r>
            <a:endParaRPr lang="en-US" altLang="en-US"/>
          </a:p>
          <a:p>
            <a:pPr eaLnBrk="1" hangingPunct="1"/>
            <a:r>
              <a:rPr lang="en-US" altLang="en-US"/>
              <a:t>Getting Software</a:t>
            </a:r>
          </a:p>
          <a:p>
            <a:pPr lvl="1" eaLnBrk="1" hangingPunct="1"/>
            <a:r>
              <a:rPr lang="en-US" altLang="en-US"/>
              <a:t>Software is available on a very limited basis due to support limitations.</a:t>
            </a:r>
          </a:p>
          <a:p>
            <a:pPr lvl="1" eaLnBrk="1" hangingPunct="1"/>
            <a:r>
              <a:rPr lang="en-US" altLang="en-US"/>
              <a:t>Demonstration software is available now, see the </a:t>
            </a:r>
            <a:r>
              <a:rPr lang="en-US" altLang="en-US">
                <a:hlinkClick r:id="rId7"/>
              </a:rPr>
              <a:t>Demo Gallery</a:t>
            </a:r>
            <a:endParaRPr lang="en-US" altLang="en-US"/>
          </a:p>
          <a:p>
            <a:pPr eaLnBrk="1" hangingPunct="1"/>
            <a:r>
              <a:rPr lang="en-US" altLang="en-US"/>
              <a:t>Getting Help</a:t>
            </a:r>
          </a:p>
          <a:p>
            <a:pPr lvl="1" eaLnBrk="1" hangingPunct="1"/>
            <a:r>
              <a:rPr lang="en-US" altLang="en-US"/>
              <a:t>Sales assistance, RFIs, etc. – email askdatacap@us.ibm.com</a:t>
            </a:r>
          </a:p>
          <a:p>
            <a:pPr lvl="1" eaLnBrk="1" hangingPunct="1"/>
            <a:r>
              <a:rPr lang="en-US" altLang="en-US"/>
              <a:t>North Americas –</a:t>
            </a:r>
            <a:r>
              <a:rPr lang="en-US" altLang="en-US" b="1">
                <a:hlinkClick r:id="rId8"/>
              </a:rPr>
              <a:t>Open a TechXPress Request </a:t>
            </a:r>
            <a:endParaRPr lang="en-US" altLang="en-US"/>
          </a:p>
          <a:p>
            <a:pPr lvl="1" eaLnBrk="1" hangingPunct="1"/>
            <a:r>
              <a:rPr lang="en-US" altLang="en-US"/>
              <a:t>Technical assistance: Ben Antin, Amit Saha, Maig Worel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4195D80-048D-4FCF-916D-75B47717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Education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CD1BAFD1-366B-4AF5-99BC-DE980C9C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Hands on Labs (1 day) available early September</a:t>
            </a:r>
          </a:p>
          <a:p>
            <a:r>
              <a:rPr lang="en-US" altLang="en-US"/>
              <a:t>3 day Hands on Lab available late September</a:t>
            </a:r>
          </a:p>
          <a:p>
            <a:r>
              <a:rPr lang="en-US" altLang="en-US"/>
              <a:t>Localization documentation in progress</a:t>
            </a:r>
          </a:p>
          <a:p>
            <a:r>
              <a:rPr lang="en-US" altLang="en-US"/>
              <a:t>Webinars – </a:t>
            </a:r>
          </a:p>
          <a:p>
            <a:pPr lvl="1"/>
            <a:r>
              <a:rPr lang="en-US" altLang="en-US"/>
              <a:t>Monday Sales Series – see announcement in Wednesday’s email</a:t>
            </a:r>
          </a:p>
          <a:p>
            <a:pPr lvl="1"/>
            <a:r>
              <a:rPr lang="en-US" altLang="en-US"/>
              <a:t>Technical webinars TBD</a:t>
            </a:r>
          </a:p>
          <a:p>
            <a:r>
              <a:rPr lang="en-US" altLang="en-US"/>
              <a:t>More TBD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30C06DE-4196-474A-A559-45262CEB5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42DCC-0614-46E6-AECD-59C4B9241567}" type="slidenum">
              <a:rPr lang="en-US" altLang="en-US" sz="800"/>
              <a:pPr eaLnBrk="1" hangingPunct="1"/>
              <a:t>44</a:t>
            </a:fld>
            <a:endParaRPr lang="en-US" altLang="en-US" sz="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30E02FA-1F59-4F78-A264-FDAD8195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 &amp; A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812C65B0-EF0A-4E33-98CA-7D02DB27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0BE800FD-C519-48F4-AF7E-EEACE96B7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3124F3-F4E5-4CFC-B066-2554ADD80800}" type="slidenum">
              <a:rPr lang="en-US" altLang="en-US" sz="800"/>
              <a:pPr eaLnBrk="1" hangingPunct="1"/>
              <a:t>45</a:t>
            </a:fld>
            <a:endParaRPr lang="en-US" altLang="en-US"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4BA32F6-6096-4815-9778-0FBA3FFFE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Why IBM Acquired Datacap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C7181AF-4715-41DB-8777-93B779A7A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525" y="1235075"/>
            <a:ext cx="7589838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True client/server architecture scales very large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Client-based licensing, not per-click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Rulerunner Service – core differentiator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Open and extensible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Leading recognition engines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Integrated thick and thin client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Lowest cost of ownership – licensing 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Maintains investment in FileNet Capture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Best of breed </a:t>
            </a:r>
            <a:r>
              <a:rPr lang="en-US" altLang="en-US" sz="2400" b="1" i="1"/>
              <a:t>and</a:t>
            </a:r>
            <a:r>
              <a:rPr lang="en-US" altLang="en-US" sz="2400" b="1"/>
              <a:t> single vendor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38BA7E1-C8E0-47F4-AE76-76C9A5DF52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7391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i="1"/>
              <a:t>Smithsonian Award for Innovations that Benefit Society</a:t>
            </a:r>
            <a:r>
              <a:rPr lang="en-US" altLang="en-US" sz="2400" i="1"/>
              <a:t>                              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/>
              <a:t>Massachusetts Department of Revenue</a:t>
            </a:r>
            <a:endParaRPr lang="en-US" altLang="en-US" i="1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i="1"/>
              <a:t>Kinetic Information Process  Innovation Awards</a:t>
            </a:r>
            <a:r>
              <a:rPr lang="en-US" altLang="en-US" sz="2400"/>
              <a:t>                                           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/>
              <a:t>American College of Physicians                   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/>
              <a:t>Hallmark Inc.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i="1"/>
              <a:t>AIIM Best Of Show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/>
              <a:t>Taskmaster 7 - Forms Processing Category</a:t>
            </a:r>
          </a:p>
        </p:txBody>
      </p:sp>
      <p:pic>
        <p:nvPicPr>
          <p:cNvPr id="12291" name="Picture 4" descr="Process Innovation Award">
            <a:extLst>
              <a:ext uri="{FF2B5EF4-FFF2-40B4-BE49-F238E27FC236}">
                <a16:creationId xmlns:a16="http://schemas.microsoft.com/office/drawing/2014/main" id="{684AEC7B-5057-4FD1-ADB9-E3D960F5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omputerworld Award">
            <a:extLst>
              <a:ext uri="{FF2B5EF4-FFF2-40B4-BE49-F238E27FC236}">
                <a16:creationId xmlns:a16="http://schemas.microsoft.com/office/drawing/2014/main" id="{0F459A1F-2EE4-416F-92D5-06EA9265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1295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BestOfShowFormsProcessing">
            <a:extLst>
              <a:ext uri="{FF2B5EF4-FFF2-40B4-BE49-F238E27FC236}">
                <a16:creationId xmlns:a16="http://schemas.microsoft.com/office/drawing/2014/main" id="{14959E77-4F9A-4E22-8CCE-ED775318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600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1">
            <a:extLst>
              <a:ext uri="{FF2B5EF4-FFF2-40B4-BE49-F238E27FC236}">
                <a16:creationId xmlns:a16="http://schemas.microsoft.com/office/drawing/2014/main" id="{2D1A0302-79E5-452D-8787-89F24D7DE4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Awards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A29DCD9-2A51-48E1-8FBB-C19110284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8686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Main Products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9A5780AF-DA80-4B25-9DF8-A7D458B335F0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1795463"/>
            <a:ext cx="3140075" cy="2193925"/>
            <a:chOff x="609600" y="2819400"/>
            <a:chExt cx="2133600" cy="1066800"/>
          </a:xfrm>
        </p:grpSpPr>
        <p:sp>
          <p:nvSpPr>
            <p:cNvPr id="13323" name="Rectangle 12">
              <a:extLst>
                <a:ext uri="{FF2B5EF4-FFF2-40B4-BE49-F238E27FC236}">
                  <a16:creationId xmlns:a16="http://schemas.microsoft.com/office/drawing/2014/main" id="{983C00C1-F15C-4EA0-AF6F-ED71AB66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819400"/>
              <a:ext cx="2133600" cy="10668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3324" name="Picture 8" descr="FastDoclogo6">
              <a:extLst>
                <a:ext uri="{FF2B5EF4-FFF2-40B4-BE49-F238E27FC236}">
                  <a16:creationId xmlns:a16="http://schemas.microsoft.com/office/drawing/2014/main" id="{32EA2F65-0246-499A-807D-11985E035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087687"/>
              <a:ext cx="20574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94AB0546-A111-4AFF-A260-505EC76EA477}"/>
              </a:ext>
            </a:extLst>
          </p:cNvPr>
          <p:cNvGrpSpPr>
            <a:grpSpLocks/>
          </p:cNvGrpSpPr>
          <p:nvPr/>
        </p:nvGrpSpPr>
        <p:grpSpPr bwMode="auto">
          <a:xfrm>
            <a:off x="606425" y="1835150"/>
            <a:ext cx="3124200" cy="2166938"/>
            <a:chOff x="2743200" y="1524000"/>
            <a:chExt cx="3124200" cy="2362200"/>
          </a:xfrm>
        </p:grpSpPr>
        <p:sp>
          <p:nvSpPr>
            <p:cNvPr id="13319" name="Rectangle 13">
              <a:extLst>
                <a:ext uri="{FF2B5EF4-FFF2-40B4-BE49-F238E27FC236}">
                  <a16:creationId xmlns:a16="http://schemas.microsoft.com/office/drawing/2014/main" id="{A1356CFE-71B3-47E1-B962-3CD4AEBA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524000"/>
              <a:ext cx="3048000" cy="23622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320" name="Group 11">
              <a:extLst>
                <a:ext uri="{FF2B5EF4-FFF2-40B4-BE49-F238E27FC236}">
                  <a16:creationId xmlns:a16="http://schemas.microsoft.com/office/drawing/2014/main" id="{6CFC5A98-CA18-4B12-9AFC-BCE604F51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2305050"/>
              <a:ext cx="3048000" cy="742950"/>
              <a:chOff x="381000" y="1676400"/>
              <a:chExt cx="3048000" cy="742950"/>
            </a:xfrm>
          </p:grpSpPr>
          <p:pic>
            <p:nvPicPr>
              <p:cNvPr id="13321" name="Picture 9" descr="TMC">
                <a:extLst>
                  <a:ext uri="{FF2B5EF4-FFF2-40B4-BE49-F238E27FC236}">
                    <a16:creationId xmlns:a16="http://schemas.microsoft.com/office/drawing/2014/main" id="{BB698606-7C49-48BB-9DC6-7DEE4AAA7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676400"/>
                <a:ext cx="990600" cy="74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2" name="Text Box 10">
                <a:extLst>
                  <a:ext uri="{FF2B5EF4-FFF2-40B4-BE49-F238E27FC236}">
                    <a16:creationId xmlns:a16="http://schemas.microsoft.com/office/drawing/2014/main" id="{272E08D9-2DBF-4DDD-96E1-780A736CC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828800"/>
                <a:ext cx="2286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Kozuka Gothic Pro H" pitchFamily="34" charset="-128"/>
                  </a:rPr>
                  <a:t>Taskmaster</a:t>
                </a:r>
              </a:p>
            </p:txBody>
          </p:sp>
        </p:grpSp>
      </p:grpSp>
      <p:sp>
        <p:nvSpPr>
          <p:cNvPr id="13317" name="Rectangle 15">
            <a:extLst>
              <a:ext uri="{FF2B5EF4-FFF2-40B4-BE49-F238E27FC236}">
                <a16:creationId xmlns:a16="http://schemas.microsoft.com/office/drawing/2014/main" id="{65F9171C-974C-4468-B9B7-20646D97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59275"/>
            <a:ext cx="7102475" cy="1447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TextBox 16">
            <a:extLst>
              <a:ext uri="{FF2B5EF4-FFF2-40B4-BE49-F238E27FC236}">
                <a16:creationId xmlns:a16="http://schemas.microsoft.com/office/drawing/2014/main" id="{33D84BEC-BB01-47DA-B5FB-B46B9727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3392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Rulerunner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54C703-3E97-4F93-B3F4-97A14FE0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Applications in Taskmaster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729FF1B-ADF5-4DC1-8C7C-C7FD8496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874838"/>
            <a:ext cx="8137525" cy="4479925"/>
          </a:xfrm>
        </p:spPr>
        <p:txBody>
          <a:bodyPr/>
          <a:lstStyle/>
          <a:p>
            <a:r>
              <a:rPr lang="en-US" altLang="en-US" sz="2400"/>
              <a:t>1040EZ</a:t>
            </a:r>
          </a:p>
          <a:p>
            <a:pPr lvl="1"/>
            <a:r>
              <a:rPr lang="en-US" altLang="en-US" sz="2400"/>
              <a:t>Tax Forms</a:t>
            </a:r>
          </a:p>
          <a:p>
            <a:r>
              <a:rPr lang="en-US" altLang="en-US" sz="2400"/>
              <a:t>Flex</a:t>
            </a:r>
          </a:p>
          <a:p>
            <a:pPr lvl="1"/>
            <a:r>
              <a:rPr lang="en-US" altLang="en-US" sz="2400"/>
              <a:t>Database-driven indexing</a:t>
            </a:r>
          </a:p>
          <a:p>
            <a:r>
              <a:rPr lang="en-US" altLang="en-US" sz="2400"/>
              <a:t>Survey</a:t>
            </a:r>
          </a:p>
          <a:p>
            <a:pPr lvl="1"/>
            <a:r>
              <a:rPr lang="en-US" altLang="en-US" sz="2400"/>
              <a:t>Opinion/survey research</a:t>
            </a:r>
          </a:p>
          <a:p>
            <a:r>
              <a:rPr lang="en-US" altLang="en-US" sz="2400"/>
              <a:t>Express</a:t>
            </a:r>
          </a:p>
          <a:p>
            <a:pPr lvl="1"/>
            <a:r>
              <a:rPr lang="en-US" altLang="en-US" sz="2400"/>
              <a:t>Web-based indexing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26E2CB5-E4D3-4A55-8680-91373B4E2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A0B6DF-F938-4F1B-9570-1EBBE55FE64D}" type="slidenum">
              <a:rPr lang="en-US" altLang="en-US" sz="800"/>
              <a:pPr eaLnBrk="1" hangingPunct="1"/>
              <a:t>8</a:t>
            </a:fld>
            <a:endParaRPr lang="en-US" altLang="en-US"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3C9C458-6C29-461A-AE5E-1FA62306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Foundation Applications in Taskmaster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7FCCBB2-A3CF-4F84-91DF-348251F4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874838"/>
            <a:ext cx="8137525" cy="4479925"/>
          </a:xfrm>
        </p:spPr>
        <p:txBody>
          <a:bodyPr/>
          <a:lstStyle/>
          <a:p>
            <a:r>
              <a:rPr lang="en-US" altLang="en-US" sz="2400"/>
              <a:t>APT</a:t>
            </a:r>
          </a:p>
          <a:p>
            <a:pPr lvl="1"/>
            <a:r>
              <a:rPr lang="en-US" altLang="en-US" sz="2400"/>
              <a:t>Invoices… and</a:t>
            </a:r>
          </a:p>
          <a:p>
            <a:pPr lvl="1"/>
            <a:r>
              <a:rPr lang="en-US" altLang="en-US" sz="2400"/>
              <a:t>“Highly variable documents”</a:t>
            </a:r>
          </a:p>
          <a:p>
            <a:r>
              <a:rPr lang="en-US" altLang="en-US" sz="2400"/>
              <a:t>MClaims – Taskmaster for Medical Claims</a:t>
            </a:r>
          </a:p>
          <a:p>
            <a:pPr lvl="1"/>
            <a:r>
              <a:rPr lang="en-US" altLang="en-US" sz="2400"/>
              <a:t>US Health insurance Claims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043C35A-BD4B-403D-8DFC-0122EF9DC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1AFB32-3DF6-4C03-8413-2143FCBA7007}" type="slidenum">
              <a:rPr lang="en-US" altLang="en-US" sz="800"/>
              <a:pPr eaLnBrk="1" hangingPunct="1"/>
              <a:t>9</a:t>
            </a:fld>
            <a:endParaRPr lang="en-US" altLang="en-US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10 September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10C25828E8340975CF46CBE95B589" ma:contentTypeVersion="27" ma:contentTypeDescription="Create a new document." ma:contentTypeScope="" ma:versionID="e30d39150eb5c4fcfb884e7edee1234c">
  <xsd:schema xmlns:xsd="http://www.w3.org/2001/XMLSchema" xmlns:xs="http://www.w3.org/2001/XMLSchema" xmlns:p="http://schemas.microsoft.com/office/2006/metadata/properties" xmlns:ns2="1be96687-11c7-4bc0-a3f9-787c566275ad" xmlns:ns3="07fc3c9e-beac-43db-adaf-66c18db462fd" targetNamespace="http://schemas.microsoft.com/office/2006/metadata/properties" ma:root="true" ma:fieldsID="3550b21e85476e27a4e7cec1a3b7f5c4" ns2:_="" ns3:_="">
    <xsd:import namespace="1be96687-11c7-4bc0-a3f9-787c566275ad"/>
    <xsd:import namespace="07fc3c9e-beac-43db-adaf-66c18db462f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96687-11c7-4bc0-a3f9-787c566275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c3c9e-beac-43db-adaf-66c18db46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0CF21-5A6D-407F-BB8D-011F438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944071-24D7-47AE-A4B4-134A1868B1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4DDACD-D0F1-467C-82EB-8D8BB829038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141A97E-7198-40D6-A340-5B637AB57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96687-11c7-4bc0-a3f9-787c566275ad"/>
    <ds:schemaRef ds:uri="07fc3c9e-beac-43db-adaf-66c18db46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IBM StormEye White</Template>
  <TotalTime>61420</TotalTime>
  <Words>2043</Words>
  <Application>Microsoft Office PowerPoint</Application>
  <PresentationFormat>On-screen Show (4:3)</PresentationFormat>
  <Paragraphs>471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10 September 2009</vt:lpstr>
      <vt:lpstr>PowerPoint Presentation</vt:lpstr>
      <vt:lpstr>Agenda</vt:lpstr>
      <vt:lpstr>Product Briefing  Scott Blau, Director – ECM Capture Products</vt:lpstr>
      <vt:lpstr>PowerPoint Presentation</vt:lpstr>
      <vt:lpstr>Why IBM Acquired Datacap</vt:lpstr>
      <vt:lpstr>Awards</vt:lpstr>
      <vt:lpstr>Main Products</vt:lpstr>
      <vt:lpstr>Sample Applications in Taskmaster</vt:lpstr>
      <vt:lpstr>Foundation Applications in Taskmaster</vt:lpstr>
      <vt:lpstr>Important Taskmaster Options</vt:lpstr>
      <vt:lpstr>PowerPoint Presentation</vt:lpstr>
      <vt:lpstr>Document Capture Process…</vt:lpstr>
      <vt:lpstr>Document Capture – 2010 </vt:lpstr>
      <vt:lpstr>Variability is the challenge… </vt:lpstr>
      <vt:lpstr>The Datacap Difference – Rules </vt:lpstr>
      <vt:lpstr>Taskmaster Architecture Overview</vt:lpstr>
      <vt:lpstr>PowerPoint Presentation</vt:lpstr>
      <vt:lpstr>The New Capture Paradigm</vt:lpstr>
      <vt:lpstr>Wraps core capture capabilities</vt:lpstr>
      <vt:lpstr>Building on Rulerunner Service</vt:lpstr>
      <vt:lpstr>Rulerunner Service</vt:lpstr>
      <vt:lpstr>PowerPoint Presentation</vt:lpstr>
      <vt:lpstr>What is a Rule?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are:</vt:lpstr>
      <vt:lpstr>Summary</vt:lpstr>
      <vt:lpstr>Competitive Information and Resources  Maig Worel, WW ECM Demo Team</vt:lpstr>
      <vt:lpstr>Competition</vt:lpstr>
      <vt:lpstr>Competition: Kofax</vt:lpstr>
      <vt:lpstr>Competition: EMC / Captiva</vt:lpstr>
      <vt:lpstr>Competition: Oracle / Captovation / Brainware (OEM, forms processing) </vt:lpstr>
      <vt:lpstr>Competition: Open Text / Captaris</vt:lpstr>
      <vt:lpstr>Competition: Readsoft, ABBYY, Knowledge Lake</vt:lpstr>
      <vt:lpstr>Resources and Tools</vt:lpstr>
      <vt:lpstr>Education</vt:lpstr>
      <vt:lpstr>Q &amp; A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Datacap Techjam Aug 2010</dc:title>
  <dc:subject/>
  <dc:creator>Philip Page</dc:creator>
  <cp:keywords/>
  <dc:description/>
  <cp:lastModifiedBy>mworel</cp:lastModifiedBy>
  <cp:revision>299</cp:revision>
  <dcterms:created xsi:type="dcterms:W3CDTF">2009-05-28T20:28:13Z</dcterms:created>
  <dcterms:modified xsi:type="dcterms:W3CDTF">2020-02-18T04:23:10Z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Philip Page</vt:lpwstr>
  </property>
  <property fmtid="{D5CDD505-2E9C-101B-9397-08002B2CF9AE}" pid="6" name="_Category">
    <vt:lpwstr/>
  </property>
  <property fmtid="{D5CDD505-2E9C-101B-9397-08002B2CF9AE}" pid="7" name="Slides">
    <vt:lpwstr>45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  <property fmtid="{D5CDD505-2E9C-101B-9397-08002B2CF9AE}" pid="12" name="display_urn:schemas-microsoft-com:office:office#Editor">
    <vt:lpwstr>Tony Nguyen</vt:lpwstr>
  </property>
  <property fmtid="{D5CDD505-2E9C-101B-9397-08002B2CF9AE}" pid="13" name="display_urn:schemas-microsoft-com:office:office#Author">
    <vt:lpwstr>Tony Nguyen</vt:lpwstr>
  </property>
  <property fmtid="{D5CDD505-2E9C-101B-9397-08002B2CF9AE}" pid="14" name="System Services Document Type">
    <vt:lpwstr/>
  </property>
  <property fmtid="{D5CDD505-2E9C-101B-9397-08002B2CF9AE}" pid="15" name="URL">
    <vt:lpwstr/>
  </property>
  <property fmtid="{D5CDD505-2E9C-101B-9397-08002B2CF9AE}" pid="16" name="ContentTypeId">
    <vt:lpwstr>0x010100CB810C25828E8340975CF46CBE95B589</vt:lpwstr>
  </property>
</Properties>
</file>